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59"/>
  </p:notesMasterIdLst>
  <p:sldIdLst>
    <p:sldId id="256" r:id="rId2"/>
    <p:sldId id="260" r:id="rId3"/>
    <p:sldId id="343" r:id="rId4"/>
    <p:sldId id="338" r:id="rId5"/>
    <p:sldId id="341" r:id="rId6"/>
    <p:sldId id="300" r:id="rId7"/>
    <p:sldId id="339" r:id="rId8"/>
    <p:sldId id="340" r:id="rId9"/>
    <p:sldId id="259" r:id="rId10"/>
    <p:sldId id="337" r:id="rId11"/>
    <p:sldId id="289" r:id="rId12"/>
    <p:sldId id="290" r:id="rId13"/>
    <p:sldId id="291" r:id="rId14"/>
    <p:sldId id="262" r:id="rId15"/>
    <p:sldId id="265" r:id="rId16"/>
    <p:sldId id="264" r:id="rId17"/>
    <p:sldId id="303" r:id="rId18"/>
    <p:sldId id="304" r:id="rId19"/>
    <p:sldId id="305" r:id="rId20"/>
    <p:sldId id="306" r:id="rId21"/>
    <p:sldId id="307" r:id="rId22"/>
    <p:sldId id="308" r:id="rId23"/>
    <p:sldId id="310" r:id="rId24"/>
    <p:sldId id="301" r:id="rId25"/>
    <p:sldId id="263" r:id="rId26"/>
    <p:sldId id="287" r:id="rId27"/>
    <p:sldId id="292" r:id="rId28"/>
    <p:sldId id="266" r:id="rId29"/>
    <p:sldId id="311" r:id="rId30"/>
    <p:sldId id="332" r:id="rId31"/>
    <p:sldId id="312" r:id="rId32"/>
    <p:sldId id="276" r:id="rId33"/>
    <p:sldId id="278" r:id="rId34"/>
    <p:sldId id="279" r:id="rId35"/>
    <p:sldId id="270" r:id="rId36"/>
    <p:sldId id="321" r:id="rId37"/>
    <p:sldId id="295" r:id="rId38"/>
    <p:sldId id="296" r:id="rId39"/>
    <p:sldId id="273" r:id="rId40"/>
    <p:sldId id="283" r:id="rId41"/>
    <p:sldId id="282" r:id="rId42"/>
    <p:sldId id="284" r:id="rId43"/>
    <p:sldId id="322" r:id="rId44"/>
    <p:sldId id="323" r:id="rId45"/>
    <p:sldId id="325" r:id="rId46"/>
    <p:sldId id="324" r:id="rId47"/>
    <p:sldId id="272" r:id="rId48"/>
    <p:sldId id="302" r:id="rId49"/>
    <p:sldId id="299" r:id="rId50"/>
    <p:sldId id="331" r:id="rId51"/>
    <p:sldId id="333" r:id="rId52"/>
    <p:sldId id="334" r:id="rId53"/>
    <p:sldId id="335" r:id="rId54"/>
    <p:sldId id="336" r:id="rId55"/>
    <p:sldId id="317" r:id="rId56"/>
    <p:sldId id="258" r:id="rId57"/>
    <p:sldId id="326" r:id="rId58"/>
  </p:sldIdLst>
  <p:sldSz cx="12192000" cy="6858000"/>
  <p:notesSz cx="6858000" cy="9144000"/>
  <p:embeddedFontLst>
    <p:embeddedFont>
      <p:font typeface="Aptos Narrow" panose="020B0004020202020204" pitchFamily="34" charset="0"/>
      <p:regular r:id="rId60"/>
      <p:bold r:id="rId61"/>
      <p:italic r:id="rId62"/>
      <p:boldItalic r:id="rId63"/>
    </p:embeddedFont>
    <p:embeddedFont>
      <p:font typeface="Lucida Console" panose="020B0609040504020204" pitchFamily="49" charset="0"/>
      <p:regular r:id="rId6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3127"/>
    <a:srgbClr val="3A3A3A"/>
    <a:srgbClr val="919292"/>
    <a:srgbClr val="E60003"/>
    <a:srgbClr val="57625D"/>
    <a:srgbClr val="E65503"/>
    <a:srgbClr val="DE5508"/>
    <a:srgbClr val="DE5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/>
    <p:restoredTop sz="82740"/>
  </p:normalViewPr>
  <p:slideViewPr>
    <p:cSldViewPr snapToGrid="0">
      <p:cViewPr varScale="1">
        <p:scale>
          <a:sx n="104" d="100"/>
          <a:sy n="104" d="100"/>
        </p:scale>
        <p:origin x="1792" y="200"/>
      </p:cViewPr>
      <p:guideLst/>
    </p:cSldViewPr>
  </p:slideViewPr>
  <p:outlineViewPr>
    <p:cViewPr>
      <p:scale>
        <a:sx n="33" d="100"/>
        <a:sy n="33" d="100"/>
      </p:scale>
      <p:origin x="0" y="-1237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5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00"/>
              <a:t>보드</a:t>
            </a:r>
            <a:r>
              <a:rPr lang="en-US" sz="1800" baseline="0"/>
              <a:t> </a:t>
            </a:r>
            <a:r>
              <a:rPr lang="ko-KR" altLang="en-US" sz="1800" baseline="0"/>
              <a:t>별 성능 편차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bar"/>
        <c:grouping val="clustered"/>
        <c:varyColors val="0"/>
        <c:ser>
          <c:idx val="3"/>
          <c:order val="0"/>
          <c:tx>
            <c:strRef>
              <c:f>Sheet1!$B$9</c:f>
              <c:strCache>
                <c:ptCount val="1"/>
                <c:pt idx="0">
                  <c:v>Samsung Galaxy S24+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Sheet1!$C$5:$D$5</c:f>
              <c:strCache>
                <c:ptCount val="2"/>
                <c:pt idx="0">
                  <c:v>Single Core</c:v>
                </c:pt>
                <c:pt idx="1">
                  <c:v>Multi Core</c:v>
                </c:pt>
              </c:strCache>
            </c:strRef>
          </c:cat>
          <c:val>
            <c:numRef>
              <c:f>Sheet1!$C$9:$D$9</c:f>
              <c:numCache>
                <c:formatCode>General</c:formatCode>
                <c:ptCount val="2"/>
                <c:pt idx="0">
                  <c:v>2092</c:v>
                </c:pt>
                <c:pt idx="1">
                  <c:v>6575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94-8A4E-892C-AF8325E207F9}"/>
            </c:ext>
          </c:extLst>
        </c:ser>
        <c:ser>
          <c:idx val="4"/>
          <c:order val="1"/>
          <c:tx>
            <c:strRef>
              <c:f>Sheet1!$B$10</c:f>
              <c:strCache>
                <c:ptCount val="1"/>
                <c:pt idx="0">
                  <c:v>Intel i5-7500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Sheet1!$C$5:$D$5</c:f>
              <c:strCache>
                <c:ptCount val="2"/>
                <c:pt idx="0">
                  <c:v>Single Core</c:v>
                </c:pt>
                <c:pt idx="1">
                  <c:v>Multi Core</c:v>
                </c:pt>
              </c:strCache>
            </c:strRef>
          </c:cat>
          <c:val>
            <c:numRef>
              <c:f>Sheet1!$C$10:$D$10</c:f>
              <c:numCache>
                <c:formatCode>General</c:formatCode>
                <c:ptCount val="2"/>
                <c:pt idx="0">
                  <c:v>1214</c:v>
                </c:pt>
                <c:pt idx="1">
                  <c:v>3385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94-8A4E-892C-AF8325E207F9}"/>
            </c:ext>
          </c:extLst>
        </c:ser>
        <c:ser>
          <c:idx val="2"/>
          <c:order val="2"/>
          <c:tx>
            <c:strRef>
              <c:f>Sheet1!$B$8</c:f>
              <c:strCache>
                <c:ptCount val="1"/>
                <c:pt idx="0">
                  <c:v>Samsung Galaxy S20+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Sheet1!$C$5:$D$5</c:f>
              <c:strCache>
                <c:ptCount val="2"/>
                <c:pt idx="0">
                  <c:v>Single Core</c:v>
                </c:pt>
                <c:pt idx="1">
                  <c:v>Multi Core</c:v>
                </c:pt>
              </c:strCache>
            </c:strRef>
          </c:cat>
          <c:val>
            <c:numRef>
              <c:f>Sheet1!$C$8:$D$8</c:f>
              <c:numCache>
                <c:formatCode>General</c:formatCode>
                <c:ptCount val="2"/>
                <c:pt idx="0">
                  <c:v>1253</c:v>
                </c:pt>
                <c:pt idx="1">
                  <c:v>3243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94-8A4E-892C-AF8325E207F9}"/>
            </c:ext>
          </c:extLst>
        </c:ser>
        <c:ser>
          <c:idx val="1"/>
          <c:order val="3"/>
          <c:tx>
            <c:strRef>
              <c:f>Sheet1!$B$7</c:f>
              <c:strCache>
                <c:ptCount val="1"/>
                <c:pt idx="0">
                  <c:v>NVIDIA Jetson Nano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Sheet1!$C$5:$D$5</c:f>
              <c:strCache>
                <c:ptCount val="2"/>
                <c:pt idx="0">
                  <c:v>Single Core</c:v>
                </c:pt>
                <c:pt idx="1">
                  <c:v>Multi Core</c:v>
                </c:pt>
              </c:strCache>
            </c:strRef>
          </c:cat>
          <c:val>
            <c:numRef>
              <c:f>Sheet1!$C$7:$D$7</c:f>
              <c:numCache>
                <c:formatCode>General</c:formatCode>
                <c:ptCount val="2"/>
                <c:pt idx="0">
                  <c:v>250</c:v>
                </c:pt>
                <c:pt idx="1">
                  <c:v>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E94-8A4E-892C-AF8325E207F9}"/>
            </c:ext>
          </c:extLst>
        </c:ser>
        <c:ser>
          <c:idx val="0"/>
          <c:order val="4"/>
          <c:tx>
            <c:strRef>
              <c:f>Sheet1!$B$6</c:f>
              <c:strCache>
                <c:ptCount val="1"/>
                <c:pt idx="0">
                  <c:v>Raspberry Pi 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Sheet1!$C$5:$D$5</c:f>
              <c:strCache>
                <c:ptCount val="2"/>
                <c:pt idx="0">
                  <c:v>Single Core</c:v>
                </c:pt>
                <c:pt idx="1">
                  <c:v>Multi Core</c:v>
                </c:pt>
              </c:strCache>
            </c:strRef>
          </c:cat>
          <c:val>
            <c:numRef>
              <c:f>Sheet1!$C$6:$D$6</c:f>
              <c:numCache>
                <c:formatCode>General</c:formatCode>
                <c:ptCount val="2"/>
                <c:pt idx="0">
                  <c:v>799</c:v>
                </c:pt>
                <c:pt idx="1">
                  <c:v>1592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94-8A4E-892C-AF8325E20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4943984"/>
        <c:axId val="2144539903"/>
      </c:barChart>
      <c:catAx>
        <c:axId val="164943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2144539903"/>
        <c:crosses val="autoZero"/>
        <c:auto val="1"/>
        <c:lblAlgn val="ctr"/>
        <c:lblOffset val="100"/>
        <c:noMultiLvlLbl val="0"/>
      </c:catAx>
      <c:valAx>
        <c:axId val="21445399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64943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2AA45-79A1-F14C-9747-E8A6BC41E12A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21986-08B5-2B46-B8BB-60F7B0E521C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2331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안녕하세요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 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2024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년 </a:t>
            </a:r>
            <a:r>
              <a:rPr lang="en-US" dirty="0">
                <a:effectLst/>
                <a:latin typeface="Helvetica Neue" panose="02000503000000020004" pitchFamily="2" charset="0"/>
              </a:rPr>
              <a:t>GIST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의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디벨로퍼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나이트의 발표 연사를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맡게된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차주형입니다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발표 주제로는 더 이상은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라즈베리파이는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그만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대신에 여러분들의 휴대폰으로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해보는건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어떨까요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로 하게 되었습니다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학생이시거나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이미 현업에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계신분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이여도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충분히 흥미로운 발표주제를 선정하였으니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들어보시면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관점을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드릴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기회가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되었으면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좋겠습니다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3988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77A07-0F26-08D4-C77A-AF5F5B3A1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127DD1-2F7D-F990-D2AB-7C9E0D90C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674044-FDC4-7FEE-DB2E-3421843DD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제가 구성한 세션의 목표로는 최대한 기초적인 내용을 기반으로 많은 분들에게 인사이트를 드리기 위해서 그룹을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4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개로 세분화 하였습니다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그룹은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대학교에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입학하신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2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3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4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학년과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신입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오랫동안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회사에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근무하셨던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분들을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기준으로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잡았습니다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AD8806-E064-DAA7-9D78-D3D198D413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9944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그리고 각 그룹에 대해서 제가 목표로 하는 내용은 다음과 같은데요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코딩을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처음하시는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대학교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신입생을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기준으로는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꼭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노트북이나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스마트폰으로도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충분히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가능하다는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알려드리기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최대한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쉽게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설명을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드리고자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7864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2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3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대상으로는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어느정도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C/C++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파이썬을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이용하여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진행해보시면서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여럿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쌓은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단계라고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생각을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그래서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본격적으로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코딩해서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나만의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열어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드리고자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6748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다음에는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졸업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이직하거나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취업할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나만의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포트폴리오를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만들기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차별점을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만들어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드리고자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배터리와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디스플레이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고성능의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CPU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탑재된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상태다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보니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간단한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수준의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서버라면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AWS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완전히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대체할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단순히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AWS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Vercel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같은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클라우드를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이용하는것이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아니라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직접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구축해보면서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쌓아서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포트폴리오는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어떤가요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1303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오랫동안 실무에 계신분들에게 어떤 인사이트를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드릴수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있을까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란 생각을 많이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해보았었는데요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이미 알고 계신분들이 계시겠지만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그래도 다시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정리해드리는게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제일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좋을것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같아서 작성을 해보았습니다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안드로이드의 핵심 구성이 리눅스 커널 이라는 것을 다시 상기 시켜드리는 기회가 되었으면 했었습니다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그렇다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보니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도커나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쿠버네티스를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가능할까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본질적으로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무엇인지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알게되는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하셨으면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바램으로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목표를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정하게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9437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누구든지 참여 할 수 있도록 하기 위해서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그렇다면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이미 어렵고 넓은 내용을 이해하기 위해서 사전지식이 많아야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하는게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아닌가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라는 생각을 하시겠지만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다행이도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단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2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개의 사전지식만 있으면 충분합니다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첫번째로는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파이썬을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이용해서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"</a:t>
            </a:r>
            <a:r>
              <a:rPr lang="en-US" dirty="0">
                <a:effectLst/>
                <a:latin typeface="Helvetica Neue" panose="02000503000000020004" pitchFamily="2" charset="0"/>
              </a:rPr>
              <a:t>hello world"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해보신 경험과 윈도우와 리눅스 그리고 안드로이드에 대해서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들어보신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경험만 있으셔도 충분히 가능하도록 만들어 보았습니다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지금은 이미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1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학기가 마치고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2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학기를 하고 있으니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제 생각이지만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...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해보지 않았을까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라는 생각을 해봅니다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#%%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그래도 혹시나 싶어서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1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학년에는 파이썬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en-US" dirty="0">
                <a:effectLst/>
                <a:latin typeface="Helvetica Neue" panose="02000503000000020004" pitchFamily="2" charset="0"/>
              </a:rPr>
              <a:t>C/C++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중에서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어떤걸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먼저 배우나요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 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(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알아서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)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그래서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쉽게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따라올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있을거라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생각을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06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그렇다 보니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다루지 않을 내용은 빼고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다룰 내용은 자세히 다루기 위해서 이번 세션에서 다루지 않는 내용을 확실하게 정의하고자 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먼저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다루지 않는 내용으로는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파이썬을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제외한 다른 언어를 어떻게 환경 세팅하는지는 이번에는 이야기 하지 않을 계획입니다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예시로는 자바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씨블쁠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노드 같은 개발을 어떻게 하는지에 대해서는 이야기 하지 않습니다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두번째로는 리눅스와 안드로이드가 정확하게 어떤 차이가 있는지에 대해서 깊은 내용 분석과 동작 원리에 대해서 이야기를 하지 않을 예정입니다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개인적으로 찾아오셔서 연락 드리신다면 저는 언제나 환영하여 답변을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드리곘습니다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! </a:t>
            </a:r>
          </a:p>
          <a:p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세번째로는 시간적인 여유의 부족함으로 인해 하드웨어간 연동하는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내용또한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설명을 알려드리지는 못할 예정입니다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하드웨어간 연동을 어떻게 하는지에 대해서 정말 간단하게 개요 정도로만 알려드리고 빠르게 넘어갈 예정입니다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네번째로는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세션에서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루팅은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무관하고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루팅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없이도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정상적으로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수행이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만약에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레벨이나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단계에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가시더라도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일반적인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상황에서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루팅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접근이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때문에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세션과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무관한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루팅과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관련된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내용이나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루팅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방법에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대해서는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이야기를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않습니다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 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2185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85CBB-7676-5783-0B97-1EE861F73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4F2AAC-272B-F754-F70E-522574EA5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28E19F-2205-6B3E-DC6C-847FAC291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주제인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!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그것은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도대체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무엇일까요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어떻게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구성이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되어있길래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도대체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사용할수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자세히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알아가보러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갑시다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2481DD-3163-6281-AC4F-416839D4E7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0666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1FC22-3DCD-B0EC-BBDF-AD94AEBB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30A12C-9812-5FF7-784B-FFCF9B7E6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3AEF5D-F192-584C-BADA-C5C2CDF04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먼저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스마트폰에 대해서 생각해보기전에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왜 스마트폰에서는 개발을 할 수 없다고 생각하게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된걸까요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그리고 스마트폰과 컴퓨터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노트북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그리고 더 나아가 임베디드 시스템과 도대체 어떤 차이가 있다고 생각하게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된걸까요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본질적으로 같다고 생각하셨다면 매우 뛰어나신 분들이실 겁니다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맞습니다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스마트폰과 노트북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데스크탑은 모두 동일하고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똑같은 구성을 가지고 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즉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완전히 같다는 의미 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endParaRPr lang="en-US" altLang="ko-KR" dirty="0">
              <a:effectLst/>
              <a:latin typeface="Helvetica Neue" panose="02000503000000020004" pitchFamily="2" charset="0"/>
              <a:ea typeface="Apple SD Gothic Neo" panose="02000300000000000000" pitchFamily="2" charset="-127"/>
            </a:endParaRP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저희가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발표하고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윈도우나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맥이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아니라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IOS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설치가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될까요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충분히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그렇기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때문에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저희가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사용하고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부터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엄청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MCU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까지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동일하고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운영체제나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하드웨어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구성이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살짝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말고는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차이가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F33444-DE16-BE02-D7F7-515315E46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8368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D2DA8-1698-EA47-12CE-05B65968C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EB2F08-057E-2C25-6722-EAFC73D7E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2E1B10-4F51-F1BA-D0C3-90356FA4D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그렇기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떄문에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일반적으로 사용하는 데스크탑 컴퓨터에서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안드로이드란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운영체제를 설치하게 된다면 저희의 컴퓨터에서 안드로이드 게임을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한다거나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안드로이드 환경만의 기능들을 활용할 수 있다는 것이죠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간단히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말하자면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단순히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운영체제이고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운영체제이다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보니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어떠한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컴퓨터에서든지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동작한다는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것이죠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C19933-B461-D1CF-236A-BE078B0988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7873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먼저 제 소개를 드리게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되면은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 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2023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년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부터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2024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년 초 까지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은재팜이라는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회사에서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스마트팜과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관련된 근무하면서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인공지능 보다는 하드웨어와 어셈블리나 커널 레벨을 제어하는 것을 매우 즐거워하는 것을 보고 대학원으로 진학하게 되었습니다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 err="1">
                <a:effectLst/>
                <a:latin typeface="Helvetica Neue" panose="02000503000000020004" pitchFamily="2" charset="0"/>
              </a:rPr>
              <a:t>그렇다보니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현재는 대전에 있는 </a:t>
            </a:r>
            <a:r>
              <a:rPr lang="en-US" dirty="0">
                <a:effectLst/>
                <a:latin typeface="Helvetica Neue" panose="02000503000000020004" pitchFamily="2" charset="0"/>
              </a:rPr>
              <a:t>UST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대학원에 박사통합과정으로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1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학기 재학중에 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대학원에서 </a:t>
            </a:r>
            <a:r>
              <a:rPr lang="en-US" dirty="0">
                <a:effectLst/>
                <a:latin typeface="Helvetica Neue" panose="02000503000000020004" pitchFamily="2" charset="0"/>
              </a:rPr>
              <a:t>NPU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타겟으로 컴파일러를 활용하여 전력과 추론 성능에 대해서 최적화 연구를 하고 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 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/$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이메일과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깃허브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블로그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주소를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남겨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놓았으니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많은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연락과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부탁드립니다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0891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97C46-1FB3-A942-AD5E-F39AE6293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1FD4A8-AFAA-A5CD-5A79-177B5DBC4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10FA04-501A-0490-4C75-2680BC7F2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+mj-ea"/>
                <a:ea typeface="+mj-ea"/>
                <a:cs typeface="Consolas" panose="020B0609020204030204" pitchFamily="49" charset="0"/>
              </a:rPr>
              <a:t>뭔가 </a:t>
            </a:r>
            <a:r>
              <a:rPr lang="ko-KR" altLang="en-US" dirty="0" err="1">
                <a:effectLst/>
                <a:latin typeface="+mj-ea"/>
                <a:ea typeface="+mj-ea"/>
                <a:cs typeface="Consolas" panose="020B0609020204030204" pitchFamily="49" charset="0"/>
              </a:rPr>
              <a:t>듣다보면</a:t>
            </a:r>
            <a:r>
              <a:rPr lang="ko-KR" altLang="en-US" dirty="0">
                <a:effectLst/>
                <a:latin typeface="+mj-ea"/>
                <a:ea typeface="+mj-ea"/>
                <a:cs typeface="Consolas" panose="020B0609020204030204" pitchFamily="49" charset="0"/>
              </a:rPr>
              <a:t> 잘 이해가 되지 않을 수 있는데요</a:t>
            </a:r>
            <a:r>
              <a:rPr lang="en-US" altLang="ko-KR" dirty="0">
                <a:effectLst/>
                <a:latin typeface="+mj-ea"/>
                <a:ea typeface="+mj-ea"/>
                <a:cs typeface="Consolas" panose="020B0609020204030204" pitchFamily="49" charset="0"/>
              </a:rPr>
              <a:t>, </a:t>
            </a:r>
            <a:r>
              <a:rPr lang="ko-KR" altLang="en-US" dirty="0">
                <a:effectLst/>
                <a:latin typeface="+mj-ea"/>
                <a:ea typeface="+mj-ea"/>
                <a:cs typeface="Consolas" panose="020B0609020204030204" pitchFamily="49" charset="0"/>
              </a:rPr>
              <a:t>여기서 스마트폰으로 게임을 해보셨거나</a:t>
            </a:r>
            <a:r>
              <a:rPr lang="en-US" altLang="ko-KR" dirty="0">
                <a:effectLst/>
                <a:latin typeface="+mj-ea"/>
                <a:ea typeface="+mj-ea"/>
                <a:cs typeface="Consolas" panose="020B0609020204030204" pitchFamily="49" charset="0"/>
              </a:rPr>
              <a:t>, </a:t>
            </a:r>
            <a:r>
              <a:rPr lang="ko-KR" altLang="en-US" dirty="0">
                <a:effectLst/>
                <a:latin typeface="+mj-ea"/>
                <a:ea typeface="+mj-ea"/>
                <a:cs typeface="Consolas" panose="020B0609020204030204" pitchFamily="49" charset="0"/>
              </a:rPr>
              <a:t>컴퓨터를 이용해서 스마트폰 게임을 해보신 분들이라면 매우 </a:t>
            </a:r>
            <a:r>
              <a:rPr lang="ko-KR" altLang="en-US" dirty="0" err="1">
                <a:effectLst/>
                <a:latin typeface="+mj-ea"/>
                <a:ea typeface="+mj-ea"/>
                <a:cs typeface="Consolas" panose="020B0609020204030204" pitchFamily="49" charset="0"/>
              </a:rPr>
              <a:t>익숙</a:t>
            </a:r>
            <a:r>
              <a:rPr lang="ko-KR" altLang="en-US" dirty="0">
                <a:effectLst/>
                <a:latin typeface="+mj-ea"/>
                <a:ea typeface="+mj-ea"/>
                <a:cs typeface="Consolas" panose="020B0609020204030204" pitchFamily="49" charset="0"/>
              </a:rPr>
              <a:t> </a:t>
            </a:r>
            <a:r>
              <a:rPr lang="ko-KR" altLang="en-US" dirty="0" err="1">
                <a:effectLst/>
                <a:latin typeface="+mj-ea"/>
                <a:ea typeface="+mj-ea"/>
                <a:cs typeface="Consolas" panose="020B0609020204030204" pitchFamily="49" charset="0"/>
              </a:rPr>
              <a:t>하실수</a:t>
            </a:r>
            <a:r>
              <a:rPr lang="ko-KR" altLang="en-US" dirty="0">
                <a:effectLst/>
                <a:latin typeface="+mj-ea"/>
                <a:ea typeface="+mj-ea"/>
                <a:cs typeface="Consolas" panose="020B0609020204030204" pitchFamily="49" charset="0"/>
              </a:rPr>
              <a:t> 있는 환경이 있습니다</a:t>
            </a:r>
            <a:r>
              <a:rPr lang="en-US" altLang="ko-KR" dirty="0">
                <a:effectLst/>
                <a:latin typeface="+mj-ea"/>
                <a:ea typeface="+mj-ea"/>
                <a:cs typeface="Consolas" panose="020B0609020204030204" pitchFamily="49" charset="0"/>
              </a:rPr>
              <a:t>.</a:t>
            </a:r>
          </a:p>
          <a:p>
            <a:r>
              <a:rPr lang="ko-KR" altLang="en-US" dirty="0">
                <a:effectLst/>
                <a:latin typeface="+mj-ea"/>
                <a:ea typeface="+mj-ea"/>
                <a:cs typeface="Consolas" panose="020B0609020204030204" pitchFamily="49" charset="0"/>
              </a:rPr>
              <a:t>바로 </a:t>
            </a:r>
            <a:r>
              <a:rPr lang="en-US" dirty="0">
                <a:effectLst/>
                <a:latin typeface="+mj-ea"/>
                <a:ea typeface="+mj-ea"/>
                <a:cs typeface="Consolas" panose="020B0609020204030204" pitchFamily="49" charset="0"/>
              </a:rPr>
              <a:t>NOX</a:t>
            </a:r>
            <a:r>
              <a:rPr lang="ko-KR" altLang="en-US" dirty="0">
                <a:effectLst/>
                <a:latin typeface="+mj-ea"/>
                <a:ea typeface="+mj-ea"/>
                <a:cs typeface="Consolas" panose="020B0609020204030204" pitchFamily="49" charset="0"/>
              </a:rPr>
              <a:t>나</a:t>
            </a:r>
            <a:r>
              <a:rPr lang="en-US" altLang="ko-KR" dirty="0">
                <a:effectLst/>
                <a:latin typeface="+mj-ea"/>
                <a:ea typeface="+mj-ea"/>
                <a:cs typeface="Consolas" panose="020B0609020204030204" pitchFamily="49" charset="0"/>
              </a:rPr>
              <a:t>, </a:t>
            </a:r>
            <a:r>
              <a:rPr lang="ko-KR" altLang="en-US" dirty="0" err="1">
                <a:effectLst/>
                <a:latin typeface="+mj-ea"/>
                <a:ea typeface="+mj-ea"/>
                <a:cs typeface="Consolas" panose="020B0609020204030204" pitchFamily="49" charset="0"/>
              </a:rPr>
              <a:t>블루스택</a:t>
            </a:r>
            <a:r>
              <a:rPr lang="en-US" altLang="ko-KR" dirty="0">
                <a:effectLst/>
                <a:latin typeface="+mj-ea"/>
                <a:ea typeface="+mj-ea"/>
                <a:cs typeface="Consolas" panose="020B0609020204030204" pitchFamily="49" charset="0"/>
              </a:rPr>
              <a:t>, </a:t>
            </a:r>
            <a:r>
              <a:rPr lang="en-US" dirty="0">
                <a:effectLst/>
                <a:latin typeface="+mj-ea"/>
                <a:ea typeface="+mj-ea"/>
                <a:cs typeface="Consolas" panose="020B0609020204030204" pitchFamily="49" charset="0"/>
              </a:rPr>
              <a:t>LD Player</a:t>
            </a:r>
            <a:r>
              <a:rPr lang="ko-KR" altLang="en-US" dirty="0">
                <a:effectLst/>
                <a:latin typeface="+mj-ea"/>
                <a:ea typeface="+mj-ea"/>
                <a:cs typeface="Consolas" panose="020B0609020204030204" pitchFamily="49" charset="0"/>
              </a:rPr>
              <a:t>란 내용인데요</a:t>
            </a:r>
            <a:r>
              <a:rPr lang="en-US" altLang="ko-KR" dirty="0">
                <a:effectLst/>
                <a:latin typeface="+mj-ea"/>
                <a:ea typeface="+mj-ea"/>
                <a:cs typeface="Consolas" panose="020B0609020204030204" pitchFamily="49" charset="0"/>
              </a:rPr>
              <a:t>,</a:t>
            </a:r>
          </a:p>
          <a:p>
            <a:endParaRPr lang="en-US" altLang="ko-KR" dirty="0">
              <a:effectLst/>
              <a:latin typeface="+mj-ea"/>
              <a:ea typeface="+mj-ea"/>
              <a:cs typeface="Consolas" panose="020B0609020204030204" pitchFamily="49" charset="0"/>
            </a:endParaRPr>
          </a:p>
          <a:p>
            <a:r>
              <a:rPr lang="en-US" dirty="0">
                <a:effectLst/>
                <a:latin typeface="+mj-ea"/>
                <a:ea typeface="+mj-ea"/>
                <a:cs typeface="Consolas" panose="020B0609020204030204" pitchFamily="49" charset="0"/>
              </a:rPr>
              <a:t>NOX, </a:t>
            </a:r>
            <a:r>
              <a:rPr lang="ko-KR" altLang="en-US" dirty="0" err="1">
                <a:effectLst/>
                <a:latin typeface="+mj-ea"/>
                <a:ea typeface="+mj-ea"/>
                <a:cs typeface="Consolas" panose="020B0609020204030204" pitchFamily="49" charset="0"/>
              </a:rPr>
              <a:t>블루스택</a:t>
            </a:r>
            <a:r>
              <a:rPr lang="en-US" altLang="ko-KR" dirty="0">
                <a:effectLst/>
                <a:latin typeface="+mj-ea"/>
                <a:ea typeface="+mj-ea"/>
                <a:cs typeface="Consolas" panose="020B0609020204030204" pitchFamily="49" charset="0"/>
              </a:rPr>
              <a:t>, </a:t>
            </a:r>
            <a:r>
              <a:rPr lang="en-US" dirty="0" err="1">
                <a:effectLst/>
                <a:latin typeface="+mj-ea"/>
                <a:ea typeface="+mj-ea"/>
                <a:cs typeface="Consolas" panose="020B0609020204030204" pitchFamily="49" charset="0"/>
              </a:rPr>
              <a:t>LDPlayer</a:t>
            </a:r>
            <a:r>
              <a:rPr lang="en-US" dirty="0">
                <a:effectLst/>
                <a:latin typeface="+mj-ea"/>
                <a:ea typeface="+mj-ea"/>
                <a:cs typeface="Consolas" panose="020B0609020204030204" pitchFamily="49" charset="0"/>
              </a:rPr>
              <a:t> </a:t>
            </a:r>
            <a:r>
              <a:rPr lang="ko-KR" altLang="en-US" dirty="0">
                <a:effectLst/>
                <a:latin typeface="+mj-ea"/>
                <a:ea typeface="+mj-ea"/>
                <a:cs typeface="Consolas" panose="020B0609020204030204" pitchFamily="49" charset="0"/>
              </a:rPr>
              <a:t>모두 안드로이드라는 운영체제를 여러분들의 컴퓨터에서 돌릴 수 있도록 만든 것입니다</a:t>
            </a:r>
            <a:r>
              <a:rPr lang="en-US" altLang="ko-KR" dirty="0">
                <a:effectLst/>
                <a:latin typeface="+mj-ea"/>
                <a:ea typeface="+mj-ea"/>
                <a:cs typeface="Consolas" panose="020B0609020204030204" pitchFamily="49" charset="0"/>
              </a:rPr>
              <a:t>. </a:t>
            </a:r>
            <a:r>
              <a:rPr lang="ko-KR" altLang="en-US" dirty="0">
                <a:effectLst/>
                <a:latin typeface="+mj-ea"/>
                <a:ea typeface="+mj-ea"/>
                <a:cs typeface="Consolas" panose="020B0609020204030204" pitchFamily="49" charset="0"/>
              </a:rPr>
              <a:t>여기서 생각해볼 수 </a:t>
            </a:r>
            <a:r>
              <a:rPr lang="ko-KR" altLang="en-US" dirty="0" err="1">
                <a:effectLst/>
                <a:latin typeface="+mj-ea"/>
                <a:ea typeface="+mj-ea"/>
                <a:cs typeface="Consolas" panose="020B0609020204030204" pitchFamily="49" charset="0"/>
              </a:rPr>
              <a:t>있는것은</a:t>
            </a:r>
            <a:r>
              <a:rPr lang="en-US" altLang="ko-KR" dirty="0">
                <a:effectLst/>
                <a:latin typeface="+mj-ea"/>
                <a:ea typeface="+mj-ea"/>
                <a:cs typeface="Consolas" panose="020B0609020204030204" pitchFamily="49" charset="0"/>
              </a:rPr>
              <a:t>, </a:t>
            </a:r>
            <a:r>
              <a:rPr lang="ko-KR" altLang="en-US" dirty="0">
                <a:effectLst/>
                <a:latin typeface="+mj-ea"/>
                <a:ea typeface="+mj-ea"/>
                <a:cs typeface="Consolas" panose="020B0609020204030204" pitchFamily="49" charset="0"/>
              </a:rPr>
              <a:t>여러분들의 컴퓨터에서 충분히 안드로이드를 돌릴 수 있다는 것이고</a:t>
            </a:r>
            <a:r>
              <a:rPr lang="en-US" altLang="ko-KR" dirty="0">
                <a:effectLst/>
                <a:latin typeface="+mj-ea"/>
                <a:ea typeface="+mj-ea"/>
                <a:cs typeface="Consolas" panose="020B0609020204030204" pitchFamily="49" charset="0"/>
              </a:rPr>
              <a:t>, </a:t>
            </a:r>
            <a:r>
              <a:rPr lang="ko-KR" altLang="en-US" dirty="0">
                <a:effectLst/>
                <a:latin typeface="+mj-ea"/>
                <a:ea typeface="+mj-ea"/>
                <a:cs typeface="Consolas" panose="020B0609020204030204" pitchFamily="49" charset="0"/>
              </a:rPr>
              <a:t>이는 충분히 컴퓨터에 마이크와 스피커</a:t>
            </a:r>
            <a:r>
              <a:rPr lang="en-US" altLang="ko-KR" dirty="0">
                <a:effectLst/>
                <a:latin typeface="+mj-ea"/>
                <a:ea typeface="+mj-ea"/>
                <a:cs typeface="Consolas" panose="020B0609020204030204" pitchFamily="49" charset="0"/>
              </a:rPr>
              <a:t>, </a:t>
            </a:r>
            <a:r>
              <a:rPr lang="ko-KR" altLang="en-US" dirty="0">
                <a:effectLst/>
                <a:latin typeface="+mj-ea"/>
                <a:ea typeface="+mj-ea"/>
                <a:cs typeface="Consolas" panose="020B0609020204030204" pitchFamily="49" charset="0"/>
              </a:rPr>
              <a:t>그리고 신호와 </a:t>
            </a:r>
            <a:r>
              <a:rPr lang="en-US" dirty="0">
                <a:effectLst/>
                <a:latin typeface="+mj-ea"/>
                <a:ea typeface="+mj-ea"/>
                <a:cs typeface="Consolas" panose="020B0609020204030204" pitchFamily="49" charset="0"/>
              </a:rPr>
              <a:t>LTE </a:t>
            </a:r>
            <a:r>
              <a:rPr lang="ko-KR" altLang="en-US" dirty="0">
                <a:effectLst/>
                <a:latin typeface="+mj-ea"/>
                <a:ea typeface="+mj-ea"/>
                <a:cs typeface="Consolas" panose="020B0609020204030204" pitchFamily="49" charset="0"/>
              </a:rPr>
              <a:t>통신 장치만 있다면 충분히 스마트폰이 될 수가 있다는 의미입니다</a:t>
            </a:r>
            <a:r>
              <a:rPr lang="en-US" altLang="ko-KR" dirty="0">
                <a:effectLst/>
                <a:latin typeface="+mj-ea"/>
                <a:ea typeface="+mj-ea"/>
                <a:cs typeface="Consolas" panose="020B0609020204030204" pitchFamily="49" charset="0"/>
              </a:rPr>
              <a:t>.</a:t>
            </a:r>
            <a:endParaRPr lang="ko-KR" altLang="en-US" dirty="0">
              <a:effectLst/>
              <a:latin typeface="+mj-ea"/>
              <a:ea typeface="+mj-ea"/>
              <a:cs typeface="Consolas" panose="020B0609020204030204" pitchFamily="49" charset="0"/>
            </a:endParaRPr>
          </a:p>
          <a:p>
            <a:endParaRPr kumimoji="1" lang="ko-Kore-KR" altLang="en-US">
              <a:latin typeface="+mj-ea"/>
              <a:ea typeface="+mj-ea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63126-D441-3CE1-3540-A773D22CA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55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DB069-0D36-65A0-E20D-D01F996CF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F2B4E4-499E-1426-ADAE-5D9C253BF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54C77-49E2-0C68-45B4-CCDD8739D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물론 당연하게도 정 반대의 사례도 함께 존재합니다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임베디드 시스템이나 스마트폰에 윈도우를 설치를 하는 경우가 존재합니다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그렇기 때문에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꼭 반드시 시스템이나 컴퓨터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환경에 의한 제약은 없다는 것을 보여줍니다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지금까지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차이는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!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강조하기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기나긴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서론을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설명을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드리게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이부분을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길게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잡게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되었는데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아무래도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처음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분들에게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같고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윈도우나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리눅스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또한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완전히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같다는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이해와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설명을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어렵다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잡게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214D29-E741-0D26-1A2A-789330D7CB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3056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8BC11-9101-1C5E-8435-E16A84C7D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805DC3-2998-7836-3276-E40963207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60CB82-F340-B44C-9A6E-86DA693C2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그렇다면 제가 왜 계속해서 스마트폰을 강조하는 것일까요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그리고 도대체 어떤 장점이 있을까요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 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지금부터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이야기를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들어보시면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정말로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엄청난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제품이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단순히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버려지고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되실겁니다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328B47-D0F6-ECB6-AB68-FB6BB36CC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0007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02C5-A9AD-9EBD-C964-335274022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01A2B6-C5B7-D597-FD8F-70DB15254A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0914A5-BF72-A14D-CA9F-E36EF39F4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그것은 바로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지금 당장 사용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안하는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스마트폰이 있다면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그것을 활용하여 바로 적용해볼 수 있다는 장점이 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아마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스마트폰이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2010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년 초반부터 나왔다 보니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대부분의 여러분들의 집에는 사용하고 있지 않는 스마트폰이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있을겁니다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아니면 엄청 저렴한 가격으로 중고 스마트폰을 구매하여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활용해볼수도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있겠죠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이것은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상상이상으로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엄청난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가성비의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임베디드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23191E-EED3-93AC-3136-0C277C6E4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9829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1B4F9-D2FE-0E0E-C3E5-F5463F2B9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29A663-B8E2-26BF-8FBF-7B00F18526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535CA1-DD96-D968-3DBC-BF43A0F29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왜냐하면 바로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다른 제품군에 비해서 안드로이드는 감가가 엄청나게 빠르기 때문입니다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왼쪽과 가운데에 가장 인기있는 임베디드 보드를 가지고 왔었는데요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두 제품 모두 시간이 지나더라도 가격이 떨어지지 않고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매년 졸업 프로젝트나 특정 시기가 되면 가격이 오히려 품귀현상으로 인해 가격이 오르는 시기가 있기도 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하지만 그에 반해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스마트폰의 경우에는 시간이 지나면 지날수록 계속해서 가격이 감가가 되는 신기한 제품이기도 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제가 발표하기전에 가격을 찾아봤었는데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현재 갤럭시 </a:t>
            </a:r>
            <a:r>
              <a:rPr lang="en-US" dirty="0">
                <a:effectLst/>
                <a:latin typeface="Helvetica Neue" panose="02000503000000020004" pitchFamily="2" charset="0"/>
              </a:rPr>
              <a:t>S20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 중고가로 현재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17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만원한던것을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보고 왔었습니다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제품이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되면서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계속하여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감가가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발생하는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제품은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100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만원이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제품이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10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만원대로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떨어지는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없기도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3E7352-61C1-E27B-28F9-B8D78ECFA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2073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그렇다고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100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만원이 넘던 스마트폰이 시간이 지나더라도 성능이 떨어지지 않습니다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비슷한 가격을 지닌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갤럭시 </a:t>
            </a:r>
            <a:r>
              <a:rPr lang="en-US" dirty="0">
                <a:effectLst/>
                <a:latin typeface="Helvetica Neue" panose="02000503000000020004" pitchFamily="2" charset="0"/>
              </a:rPr>
              <a:t>S20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을 기준으로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하였을때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en-US" dirty="0">
                <a:effectLst/>
                <a:latin typeface="Helvetica Neue" panose="02000503000000020004" pitchFamily="2" charset="0"/>
              </a:rPr>
              <a:t>Intel i5-7500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과 동일한 성능을 가지는 것을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긱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벤치에서 결과를 볼 수가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있었구요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이번에 나온 뉴스로는 아이폰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16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 애플 </a:t>
            </a:r>
            <a:r>
              <a:rPr lang="en-US" dirty="0">
                <a:effectLst/>
                <a:latin typeface="Helvetica Neue" panose="02000503000000020004" pitchFamily="2" charset="0"/>
              </a:rPr>
              <a:t>M1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노트북과 </a:t>
            </a:r>
            <a:r>
              <a:rPr lang="en-US" dirty="0">
                <a:effectLst/>
                <a:latin typeface="Helvetica Neue" panose="02000503000000020004" pitchFamily="2" charset="0"/>
              </a:rPr>
              <a:t>CPU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의 성능이 비슷하다는 뉴스도 나오기도 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그렇다면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아이폰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16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 </a:t>
            </a:r>
            <a:r>
              <a:rPr lang="en-US" dirty="0">
                <a:effectLst/>
                <a:latin typeface="Helvetica Neue" panose="02000503000000020004" pitchFamily="2" charset="0"/>
              </a:rPr>
              <a:t>M1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노트북 이랑 과연 어떤 차이가 있을까요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그리고 저희가 아이폰에 탑재된 성능을 완벽하게 다 쓸 수 있을까요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그렇기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때문에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단순히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운영체제와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확장성의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차이로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저희가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못쓰고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말이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6512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1933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6190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이렇게 좋은 스마트폰은 리눅스로 만들어져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있다보니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스마트폰을 리눅스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머신으로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사용해보고자 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제가 발표하고 있는 주제가 바로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스마트폰에서 바로 리눅스를 사용해보는 것입니다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그렇다면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어떻게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활용할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있을까요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파이썬이나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어떻게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있는걸까요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자세히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알아보면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재밌을거라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생각을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638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AA6BC-B77B-E771-F28F-958D2262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14F823-3EFE-B925-BAAA-3EA2F87FE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5479FC-FCC5-CD89-8DFD-3AF77EFFE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처음에 인터넷에 안드로이드의 터미널을 열고자 한다면 엄청 어려운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단어들로만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나열이 되어 있는데요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먼저 스마트폰과 컴퓨터 연결하고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en-US" dirty="0">
                <a:effectLst/>
                <a:latin typeface="Helvetica Neue" panose="02000503000000020004" pitchFamily="2" charset="0"/>
              </a:rPr>
              <a:t>ADB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보안 풀고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컴퓨터에 </a:t>
            </a:r>
            <a:r>
              <a:rPr lang="en-US" dirty="0">
                <a:effectLst/>
                <a:latin typeface="Helvetica Neue" panose="02000503000000020004" pitchFamily="2" charset="0"/>
              </a:rPr>
              <a:t>ADB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프로그램 설치하고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마지막으로 윈도우 터미널 창 열어서 </a:t>
            </a:r>
            <a:r>
              <a:rPr lang="en-US" dirty="0">
                <a:effectLst/>
                <a:latin typeface="Helvetica Neue" panose="02000503000000020004" pitchFamily="2" charset="0"/>
              </a:rPr>
              <a:t>ADB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프로그램 실행해서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접속해야하는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정말로 번거롭습니다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저희들은 이러한 내용을 본 세션에 담게 된다면 정말로 지루하고 재미가 없는 세션이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될것이며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컴퓨터가 없다면 세션 활동에도 제약이 생기게 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이러한 작업은 너무나도 복잡하고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어렵고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초심자가 하기에는 어렵습니다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그리고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본 세션을 따라오는데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이러한 과정 없어도 충분히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모든게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다 가능합니다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 </a:t>
            </a:r>
          </a:p>
          <a:p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가능한지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불가능한지는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사전에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테스트하고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왔으므로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여러분들은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즐기는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남아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4EC64D-D580-1322-A0B7-328B5B1A6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3055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2060C-9D68-C18A-B120-C1E79F9E8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B2A135-DEDF-67B4-DE78-03831952E6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37B18F-E7E3-4240-81A6-880E58756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주제인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!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그것은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도대체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무엇일까요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?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어떻게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구성이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되어있길래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도대체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사용할수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자세히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알아가보러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갑시다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FAF770-0997-F0C8-76AB-C8544ACEB3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24804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CC9E7-8AD6-541B-D7B4-CF3079602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86F62A-BB3C-FA7B-5F7C-330DCDD4A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7BF9EC-7D7E-37E9-BB2A-E8A73222D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처음에 인터넷에 안드로이드의 터미널을 열고자 한다면 엄청 어려운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단어들로만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나열이 되어 있는데요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먼저 스마트폰과 컴퓨터 연결하고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en-US" dirty="0">
                <a:effectLst/>
                <a:latin typeface="Helvetica Neue" panose="02000503000000020004" pitchFamily="2" charset="0"/>
              </a:rPr>
              <a:t>ADB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보안 풀고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컴퓨터에 </a:t>
            </a:r>
            <a:r>
              <a:rPr lang="en-US" dirty="0">
                <a:effectLst/>
                <a:latin typeface="Helvetica Neue" panose="02000503000000020004" pitchFamily="2" charset="0"/>
              </a:rPr>
              <a:t>ADB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프로그램 설치하고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마지막으로 윈도우 터미널 창 열어서 </a:t>
            </a:r>
            <a:r>
              <a:rPr lang="en-US" dirty="0">
                <a:effectLst/>
                <a:latin typeface="Helvetica Neue" panose="02000503000000020004" pitchFamily="2" charset="0"/>
              </a:rPr>
              <a:t>ADB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프로그램 실행해서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접속해야하는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정말로 번거롭습니다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저희들은 이러한 내용을 본 세션에 담게 된다면 정말로 지루하고 재미가 없는 세션이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될것이며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컴퓨터가 없다면 세션 활동에도 제약이 생기게 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이러한 작업은 너무나도 복잡하고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어렵고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초심자가 하기에는 어렵습니다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그리고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본 세션을 따라오는데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이러한 과정 없어도 충분히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모든게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다 가능합니다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 </a:t>
            </a:r>
          </a:p>
          <a:p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가능한지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불가능한지는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사전에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테스트하고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왔으므로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여러분들은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즐기는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남아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873A0F-861B-7482-33E9-6BC79BBA5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9625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2DF7F-01C9-2A5E-A462-8B481935F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2CD0FE-B890-54A2-7ADD-413D4A381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CB1AF9-0FA3-657F-BF7A-3A2DB24AC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중요한것은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리눅스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차이가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도대체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뭐가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차이가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있는건지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아는것이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중요하다고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생각합니다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8F8A22-1508-57DA-2D93-87F5D65C1E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0849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40387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안드로이드는 바로 경량화와 보안을 위해 대부분의 필수적인 기능이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삭제가된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케이스 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간단하게 개발하기 위한 프로그램이나 </a:t>
            </a:r>
            <a:r>
              <a:rPr lang="en-US" dirty="0">
                <a:effectLst/>
                <a:latin typeface="Helvetica Neue" panose="02000503000000020004" pitchFamily="2" charset="0"/>
              </a:rPr>
              <a:t>C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언어나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파이썬이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없거나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다른 프로그램을 설치하기 위한 여타 패키지 매니저가 존재하지가 않습니다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즉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불필요한 프로그램을 모두 삭제를 해버린 것이죠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불필요한 프로그램이 모두 삭제가 되었다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...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그렇다면 누군가가 불필요한 프로그램을 직접 안드로이드에 넣어준다면 어떻게 될까요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?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동작이 되면서 실제로 없던 기능을 확장해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나갈수가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있게 되는 것 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즉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누군가가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언어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프로그램을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넣어서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실행만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있다면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직접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언어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코딩해서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기능들을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만들어서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확장해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것이죠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44967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저는 실제로 테스트를 진행해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보았었고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외부에서 제가 직접 만든 프로그램을 안드로이드에 넣어서 실행을 해 보았습니다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해당 스마트폰은 갤럭시 </a:t>
            </a:r>
            <a:r>
              <a:rPr lang="en-US" dirty="0">
                <a:effectLst/>
                <a:latin typeface="Helvetica Neue" panose="02000503000000020004" pitchFamily="2" charset="0"/>
              </a:rPr>
              <a:t>S20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제품으로 테스트를 진행하였으며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개념 증명을 하기 위해서 웹서버를 간단하게 만들어 보았습니다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실제로 안드로이드에서 </a:t>
            </a:r>
            <a:r>
              <a:rPr lang="en-US" dirty="0">
                <a:effectLst/>
                <a:latin typeface="Helvetica Neue" panose="02000503000000020004" pitchFamily="2" charset="0"/>
              </a:rPr>
              <a:t>C++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이용해서 웹서버를 만들었고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서로 서로 데이터를 주고 받는 것이 성공적으로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되는것을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확인 할 수가 있었습니다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확인을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하였다면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python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이나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en-US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sshd</a:t>
            </a:r>
            <a:r>
              <a:rPr 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docker, gnome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빌드해서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넣어준다면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정말로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사용하기가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편리한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리눅스가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있는거죠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5591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지금까지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오시면서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궁금한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내용이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있는데요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내용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전개를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 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69780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167D5-91E6-4F52-9178-1627D851E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AD997-EEE7-A39D-C826-6B332531B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61DCE5-14EE-F2CE-36DF-0BD05B917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37B4A8-1848-516F-6ADD-479AE6C6C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1500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5835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49270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5213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5AC8A-6C27-68E3-46D1-7AD3329D7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E86CF6-52DC-F6BB-02AC-149B4D228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C16838-3375-3C71-00EA-FCB36F5B6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717F1E-7173-A1C5-F1C1-6B196658D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8412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85488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90627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02859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CC638-A5DA-9A2E-0A54-7A39FB68C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30C18F-05AF-1BB6-E9CD-F9A3EF641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3AA97B-9D64-1388-AD46-9BA168C13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FBB46D-B5E4-0116-E95D-906BBFEBD5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96440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1CA8C-E4D7-9761-4759-646603FD9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A7738B-F8C6-DFB6-8422-3268170B78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7DE227-DAE3-D23D-0794-B9C9DD28D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C17CBE-EF0B-BC54-F139-7CBEA2E3B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55884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B826D-3387-7BC9-324A-1B2C6F906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EEA6F6-E425-32AB-DC3F-3AB43D840F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417101-DB92-A158-4A84-40DA53B7C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2D16CF-65B2-9008-F7D3-F2C02663B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46668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8E83D-81AA-8B44-20F1-0B10438C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E47F61-EEDE-3F2C-53EA-0468CCF78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584A17-68D3-C577-A530-065605FE0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F7AEE1-09E5-962E-60AC-702A195A6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8800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07152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A6478-8761-9F81-3AA8-FBD3D9947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854DD5-413F-7B66-3DF8-27119433D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775E59-9C84-A533-2DBD-0884F9D1D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EC17DA-22AC-7C3E-CB14-82C60D3AB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79898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4368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60AE8-A034-BA7E-4E89-F0D82943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309454-C3AD-8139-E67A-9516D283B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C09ACB-1AE7-529C-91ED-21429EE32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3925F0-DA5F-EEA7-2DC2-CCAD754770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28149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F4D1F-47AB-9DEC-1D08-EF2C9B72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156DD9-F952-BE6D-8CC2-3108208B8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77B1FD-DB45-8BBF-F6B5-E2321014B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DA5FC3-E7D8-CBC1-DAC1-DCCA26651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19723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C2C5B-DB7E-3947-D443-D2B826C20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9EE9B1-9AD9-5CC5-7596-60E5081C8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7914A9-5CC7-03B4-18C9-9B4E0FE85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9D8C5-06F5-18FD-154E-F31CDE512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1119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C9AC5-E83D-A9F9-AC48-557ED06E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6029EA-AB1B-4018-11B9-58506F023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4CE9F5-35CB-21C5-58E8-578AECBED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91FED-81C7-D23B-9B3D-4E7C116F6F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19794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35816-0FBB-8761-6896-DCF0A7BF7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15781C-8390-5C5F-E3A0-3B45B08BC4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8CA008-A44D-B019-D3DA-71DFD2E4A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E97ADF-3409-12B3-486F-2C253B3B1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5990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5CD7A-9433-1011-D044-1B7CBB25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745C7E-A3AF-6188-BFEC-98A55D606A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C0EB94-F156-DE68-472E-DA1762A7C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F863A3-9338-A889-614B-DD66CFC49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19744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1BAA9-C591-70B4-9A15-435D71DA0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B60AD5-25EB-C503-EE14-D88EAD1C7F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295C7F-89B1-0295-1546-B08EA4796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0A3FF0-7787-9800-0C21-5FC2ABD33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7090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4479B-DDA0-DFE0-0F86-E7CEBB67F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819EEB-D85C-E202-6D2E-04E5A7389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E56AC7-315C-1D94-70A4-A2CB524BF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565BC9-F461-9FDC-85FF-614516B8F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0599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8950C-A4AD-4CFF-A670-40F85CB5D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D09E8A-4566-8B81-1858-C4E31AE33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614BA7-F149-6FC8-E0FB-352652271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979C01-EEC5-0338-CE18-9EADD197BE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8157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45674-4BBB-06E7-27C5-F262DE187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FDF3C7-3791-7EF9-3AA6-7EF3C01F5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35AD8C-0D84-D027-9AE7-53ED214FE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	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617241-EA0B-5945-74DA-73DC5162D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0756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제가 준비한 발표의 순서로는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스마트폰이 무엇이고 스마트폰은 어떻게 동작하는지에 대해서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개론적인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내용을 먼저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소개를하고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스마트폰에서 터미널을 열어서 리눅스 명령어를 사용이 실제로 되는지를 보여드릴 예정입니다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그리고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여러분들이 가지고 있는 스마트폰에서 실제로 </a:t>
            </a:r>
            <a:r>
              <a:rPr lang="en-US" dirty="0">
                <a:effectLst/>
                <a:latin typeface="Helvetica Neue" panose="02000503000000020004" pitchFamily="2" charset="0"/>
              </a:rPr>
              <a:t>Python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서버를 열어서 나만의 서버를 열어볼 예정입니다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열어본 서버는 여러분들이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가지고있는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휴대폰의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핫스팟을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통해서 직접 접근 하는 방법 또한 알려드릴 예정입니다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마지막으로는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최종적으로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활용해서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어떤것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까지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이상까지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드리겠습니다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21986-08B5-2B46-B8BB-60F7B0E521CE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0571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6655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6537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3969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9200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9747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773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394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6825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4874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9772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3071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B21E667-29A8-EC4D-BE24-8F43E9A18838}" type="datetimeFigureOut">
              <a:rPr kumimoji="1" lang="ko-Kore-KR" altLang="en-US" smtClean="0"/>
              <a:t>9/22/24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D9086C2-CBD6-2E4B-97FB-73E27B5B52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4916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udon.party/" TargetMode="External"/><Relationship Id="rId5" Type="http://schemas.openxmlformats.org/officeDocument/2006/relationships/hyperlink" Target="https://github.com/Piorosen" TargetMode="External"/><Relationship Id="rId4" Type="http://schemas.openxmlformats.org/officeDocument/2006/relationships/hyperlink" Target="mailto:chacha@udon.party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19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3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chacha@udon.party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12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609E69-D288-A08D-1596-C4C97F8A6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064249"/>
            <a:ext cx="12192000" cy="793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C4B275-B3A5-B8C1-BA44-19DDABDFE789}"/>
              </a:ext>
            </a:extLst>
          </p:cNvPr>
          <p:cNvSpPr txBox="1"/>
          <p:nvPr/>
        </p:nvSpPr>
        <p:spPr>
          <a:xfrm>
            <a:off x="825500" y="1776274"/>
            <a:ext cx="50983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spc="-150" dirty="0"/>
              <a:t>No, Raspberry Pi</a:t>
            </a:r>
          </a:p>
          <a:p>
            <a:r>
              <a:rPr kumimoji="1" lang="en-US" altLang="ko-KR" sz="5400" b="1" spc="-150" dirty="0"/>
              <a:t>Yes, Your Phone</a:t>
            </a:r>
            <a:endParaRPr kumimoji="1" lang="ko-Kore-KR" altLang="en-US" sz="5400" b="1" spc="-1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CAC10-883D-8BC9-4D36-97A0D867FA17}"/>
              </a:ext>
            </a:extLst>
          </p:cNvPr>
          <p:cNvSpPr txBox="1"/>
          <p:nvPr/>
        </p:nvSpPr>
        <p:spPr>
          <a:xfrm>
            <a:off x="825500" y="3567176"/>
            <a:ext cx="4388958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spc="-150" dirty="0" err="1"/>
              <a:t>JooHyoung</a:t>
            </a:r>
            <a:r>
              <a:rPr kumimoji="1" lang="en-US" altLang="ko-KR" sz="2400" spc="-150" dirty="0"/>
              <a:t> Cha</a:t>
            </a:r>
          </a:p>
          <a:p>
            <a:pPr>
              <a:lnSpc>
                <a:spcPct val="150000"/>
              </a:lnSpc>
            </a:pPr>
            <a:r>
              <a:rPr kumimoji="1" lang="en-US" altLang="en-US" sz="2400" spc="-150" dirty="0"/>
              <a:t>University of Science and Technology</a:t>
            </a:r>
            <a:endParaRPr kumimoji="1" lang="ko-Kore-KR" altLang="en-US" sz="2400" spc="-150" dirty="0"/>
          </a:p>
        </p:txBody>
      </p:sp>
      <p:pic>
        <p:nvPicPr>
          <p:cNvPr id="12" name="그림 11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3812E01-509E-0BFF-85BC-FF1F1DD89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2798" y="325557"/>
            <a:ext cx="362870" cy="3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41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7DEFB-D9A1-08D8-035F-6E2DEA18F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D05FE-B4A8-0C40-E406-2D7B311AA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세션 목표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FC9DF8-7ED6-EA7A-81AF-32BE12B63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4F3C980-A470-D753-A40F-DD2F4DE90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처음하시는 분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: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스마트폰에서 파이썬 언어로 코딩 하는 것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2~3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누구나 쉽게 스마트폰으로 서버나 임베디드 보드로 활용하는 것 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4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~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신입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안드로이드와 리눅스에 친숙해지는 기회를 가지는 것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그 이후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안드로이드의 핵심 구성은 리눅스 커널 이라는 인지하는 기회를 가지는 것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안드로이드에 </a:t>
            </a:r>
            <a:r>
              <a:rPr kumimoji="1" lang="ko-KR" altLang="en-US" sz="2000" dirty="0" err="1">
                <a:solidFill>
                  <a:schemeClr val="tx1">
                    <a:lumMod val="95000"/>
                  </a:schemeClr>
                </a:solidFill>
                <a:latin typeface="+mn-ea"/>
              </a:rPr>
              <a:t>도커와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ko-KR" altLang="en-US" sz="2000" dirty="0" err="1">
                <a:solidFill>
                  <a:schemeClr val="tx1">
                    <a:lumMod val="95000"/>
                  </a:schemeClr>
                </a:solidFill>
                <a:latin typeface="+mn-ea"/>
              </a:rPr>
              <a:t>쿠버네티스가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가능할까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963E675E-EB79-6F13-8BF1-EFA7B208B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세션 목표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400" dirty="0">
                <a:latin typeface="+mn-ea"/>
              </a:rPr>
              <a:t>처음하시는 분 </a:t>
            </a:r>
            <a:r>
              <a:rPr kumimoji="1" lang="en-US" altLang="ko-KR" sz="2400" dirty="0">
                <a:latin typeface="+mn-ea"/>
              </a:rPr>
              <a:t>:</a:t>
            </a:r>
            <a:r>
              <a:rPr kumimoji="1" lang="ko-KR" altLang="en-US" sz="2400" dirty="0">
                <a:latin typeface="+mn-ea"/>
              </a:rPr>
              <a:t> </a:t>
            </a:r>
            <a:endParaRPr kumimoji="1" lang="en-US" altLang="ko-KR" sz="2400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스마트폰에서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파이썬</a:t>
            </a:r>
            <a:r>
              <a:rPr kumimoji="1" lang="ko-KR" altLang="en-US" dirty="0">
                <a:latin typeface="+mn-ea"/>
              </a:rPr>
              <a:t> 언어로 코딩 하는 것</a:t>
            </a:r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2~3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누구나 쉽게 스마트폰으로 서버나 임베디드 보드로 활용하는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4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안드로이드와 리눅스에 친숙해지는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그 이후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안드로이드의 핵심 구성은 리눅스 커널 이라는 인지하는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안드로이드에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도커와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쿠버네티스가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가능할까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?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73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세션 목표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처음하시는 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스마트폰에서 파이썬 언어로 코딩 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400" dirty="0">
                <a:latin typeface="+mn-ea"/>
              </a:rPr>
              <a:t>2~3</a:t>
            </a:r>
            <a:r>
              <a:rPr kumimoji="1" lang="ko-KR" altLang="en-US" sz="2400" dirty="0">
                <a:latin typeface="+mn-ea"/>
              </a:rPr>
              <a:t> 학년 </a:t>
            </a:r>
            <a:r>
              <a:rPr kumimoji="1" lang="en-US" altLang="ko-KR" sz="2400" dirty="0">
                <a:latin typeface="+mn-ea"/>
              </a:rPr>
              <a:t>:</a:t>
            </a:r>
          </a:p>
          <a:p>
            <a:pPr lvl="1"/>
            <a:r>
              <a:rPr kumimoji="1" lang="ko-KR" altLang="en-US" dirty="0">
                <a:latin typeface="+mn-ea"/>
              </a:rPr>
              <a:t>누구나 쉽게 스마트폰으로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서버</a:t>
            </a:r>
            <a:r>
              <a:rPr kumimoji="1" lang="ko-KR" altLang="en-US" dirty="0">
                <a:latin typeface="+mn-ea"/>
              </a:rPr>
              <a:t>나 임베디드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보드</a:t>
            </a:r>
            <a:r>
              <a:rPr kumimoji="1" lang="ko-KR" altLang="en-US" dirty="0">
                <a:latin typeface="+mn-ea"/>
              </a:rPr>
              <a:t>로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활용</a:t>
            </a:r>
            <a:r>
              <a:rPr kumimoji="1" lang="ko-KR" altLang="en-US" dirty="0">
                <a:latin typeface="+mn-ea"/>
              </a:rPr>
              <a:t>하는 것</a:t>
            </a:r>
            <a:endParaRPr kumimoji="1" lang="en-US" altLang="ko-KR" dirty="0">
              <a:latin typeface="+mn-ea"/>
            </a:endParaRPr>
          </a:p>
          <a:p>
            <a:pPr lvl="1"/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4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안드로이드와 리눅스에 친숙해지는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그 이후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안드로이드의 핵심 구성은 리눅스 커널 이라는 인지하는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안드로이드에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도커와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쿠버네티스가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가능할까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?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52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세션 목표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처음하시는 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스마트폰에서 파이썬 언어로 코딩 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2~3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누구나 쉽게 스마트폰으로 서버나 임베디드 보드로 활용하는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400" dirty="0">
                <a:latin typeface="+mn-ea"/>
              </a:rPr>
              <a:t>4</a:t>
            </a:r>
            <a:r>
              <a:rPr kumimoji="1" lang="ko-KR" altLang="en-US" sz="2400" dirty="0">
                <a:latin typeface="+mn-ea"/>
              </a:rPr>
              <a:t> 학년 </a:t>
            </a:r>
            <a:r>
              <a:rPr kumimoji="1" lang="en-US" altLang="ko-KR" sz="2400" dirty="0">
                <a:latin typeface="+mn-ea"/>
              </a:rPr>
              <a:t>:</a:t>
            </a:r>
          </a:p>
          <a:p>
            <a:pPr lvl="1"/>
            <a:r>
              <a:rPr kumimoji="1" lang="ko-KR" altLang="en-US" dirty="0">
                <a:latin typeface="+mn-ea"/>
              </a:rPr>
              <a:t>안드로이드와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리눅스</a:t>
            </a:r>
            <a:r>
              <a:rPr kumimoji="1" lang="ko-KR" altLang="en-US" dirty="0">
                <a:latin typeface="+mn-ea"/>
              </a:rPr>
              <a:t>에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친숙</a:t>
            </a:r>
            <a:r>
              <a:rPr kumimoji="1" lang="ko-KR" altLang="en-US" dirty="0">
                <a:latin typeface="+mn-ea"/>
              </a:rPr>
              <a:t>해지는 기회를 가지는 것</a:t>
            </a:r>
            <a:endParaRPr kumimoji="1" lang="en-US" altLang="ko-KR" dirty="0">
              <a:latin typeface="+mn-ea"/>
            </a:endParaRPr>
          </a:p>
          <a:p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그 이후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안드로이드의 핵심 구성은 리눅스 커널 이라는 인지하는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안드로이드에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도커와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r>
              <a:rPr kumimoji="1" lang="ko-KR" altLang="en-US" sz="2000" dirty="0" err="1">
                <a:solidFill>
                  <a:srgbClr val="919292"/>
                </a:solidFill>
                <a:latin typeface="+mn-ea"/>
              </a:rPr>
              <a:t>쿠버네티스가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가능할까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?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47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세션 목표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처음하시는 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스마트폰에서 파이썬 언어로 코딩 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2~3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누구나 쉽게 스마트폰으로 서버나 임베디드 보드로 활용하는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4</a:t>
            </a:r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 학년 </a:t>
            </a:r>
            <a:r>
              <a:rPr kumimoji="1" lang="en-US" altLang="ko-KR" sz="2000" dirty="0">
                <a:solidFill>
                  <a:srgbClr val="919292"/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sz="2000" dirty="0">
                <a:solidFill>
                  <a:srgbClr val="919292"/>
                </a:solidFill>
                <a:latin typeface="+mn-ea"/>
              </a:rPr>
              <a:t>안드로이드와 리눅스에 친숙해지는 기회를 가지는 것</a:t>
            </a:r>
            <a:endParaRPr kumimoji="1" lang="en-US" altLang="ko-KR" sz="2000" dirty="0">
              <a:solidFill>
                <a:srgbClr val="919292"/>
              </a:solidFill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400" dirty="0">
                <a:latin typeface="+mn-ea"/>
              </a:rPr>
              <a:t>그 이후 </a:t>
            </a:r>
            <a:r>
              <a:rPr kumimoji="1" lang="en-US" altLang="ko-KR" sz="2400" dirty="0">
                <a:latin typeface="+mn-ea"/>
              </a:rPr>
              <a:t>:</a:t>
            </a:r>
          </a:p>
          <a:p>
            <a:pPr lvl="1"/>
            <a:r>
              <a:rPr kumimoji="1" lang="ko-KR" altLang="en-US" dirty="0">
                <a:latin typeface="+mn-ea"/>
              </a:rPr>
              <a:t>안드로이드의 핵심 구성은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리눅스 커널</a:t>
            </a:r>
            <a:r>
              <a:rPr kumimoji="1" lang="ko-KR" altLang="en-US" dirty="0">
                <a:latin typeface="+mn-ea"/>
              </a:rPr>
              <a:t> 이라는 인지하는 기회를 가지는 것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안드로이드에 </a:t>
            </a:r>
            <a:r>
              <a:rPr kumimoji="1" lang="ko-KR" altLang="en-US" dirty="0" err="1">
                <a:solidFill>
                  <a:srgbClr val="DE3127"/>
                </a:solidFill>
                <a:latin typeface="+mn-ea"/>
              </a:rPr>
              <a:t>도커</a:t>
            </a:r>
            <a:r>
              <a:rPr kumimoji="1" lang="ko-KR" altLang="en-US" dirty="0" err="1">
                <a:latin typeface="+mn-ea"/>
              </a:rPr>
              <a:t>와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err="1">
                <a:solidFill>
                  <a:srgbClr val="DE3127"/>
                </a:solidFill>
                <a:latin typeface="+mn-ea"/>
              </a:rPr>
              <a:t>쿠버네티스</a:t>
            </a:r>
            <a:r>
              <a:rPr kumimoji="1" lang="ko-KR" altLang="en-US" dirty="0" err="1">
                <a:latin typeface="+mn-ea"/>
              </a:rPr>
              <a:t>가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>
                <a:solidFill>
                  <a:srgbClr val="DE3127"/>
                </a:solidFill>
                <a:latin typeface="+mn-ea"/>
              </a:rPr>
              <a:t>가능</a:t>
            </a:r>
            <a:r>
              <a:rPr kumimoji="1" lang="ko-KR" altLang="en-US" dirty="0">
                <a:latin typeface="+mn-ea"/>
              </a:rPr>
              <a:t>할까</a:t>
            </a:r>
            <a:r>
              <a:rPr kumimoji="1" lang="en-US" altLang="ko-KR" dirty="0">
                <a:latin typeface="+mn-ea"/>
              </a:rPr>
              <a:t>?</a:t>
            </a:r>
            <a:r>
              <a:rPr kumimoji="1" lang="ko-KR" altLang="en-US" dirty="0">
                <a:latin typeface="+mn-ea"/>
              </a:rPr>
              <a:t> </a:t>
            </a:r>
            <a:endParaRPr kumimoji="1" lang="en-US" altLang="ko-KR" dirty="0"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0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사전 지식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+mn-ea"/>
              </a:rPr>
              <a:t>Python </a:t>
            </a:r>
            <a:r>
              <a:rPr kumimoji="1" lang="ko-KR" altLang="en-US" sz="2000" dirty="0">
                <a:latin typeface="+mn-ea"/>
              </a:rPr>
              <a:t>관련 경험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Python</a:t>
            </a:r>
            <a:r>
              <a:rPr kumimoji="1" lang="ko-KR" altLang="en-US" sz="2000" dirty="0">
                <a:latin typeface="+mn-ea"/>
              </a:rPr>
              <a:t> 에서</a:t>
            </a:r>
            <a:r>
              <a:rPr kumimoji="1" lang="en-US" altLang="ko-KR" sz="2000" dirty="0">
                <a:latin typeface="+mn-ea"/>
              </a:rPr>
              <a:t> </a:t>
            </a:r>
            <a:r>
              <a:rPr kumimoji="1" lang="en-US" altLang="ko-KR" sz="2000" dirty="0">
                <a:solidFill>
                  <a:srgbClr val="DE3127"/>
                </a:solidFill>
                <a:latin typeface="+mn-ea"/>
              </a:rPr>
              <a:t>print(“Hello, World!”)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 </a:t>
            </a:r>
            <a:r>
              <a:rPr kumimoji="1" lang="ko-KR" altLang="en-US" sz="2000" dirty="0">
                <a:latin typeface="+mn-ea"/>
              </a:rPr>
              <a:t>출력 경험자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대학교 </a:t>
            </a:r>
            <a:r>
              <a:rPr kumimoji="1" lang="en-US" altLang="ko-KR" sz="2000" dirty="0">
                <a:latin typeface="+mn-ea"/>
              </a:rPr>
              <a:t>1</a:t>
            </a:r>
            <a:r>
              <a:rPr kumimoji="1" lang="ko-KR" altLang="en-US" sz="2000" dirty="0">
                <a:latin typeface="+mn-ea"/>
              </a:rPr>
              <a:t>학년 수준의 컴퓨터 개론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ko-KR" altLang="en-US" sz="2000" dirty="0">
                <a:latin typeface="+mn-ea"/>
              </a:rPr>
              <a:t>윈도우와 리눅스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안드로이드에 대해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들어 본적</a:t>
            </a:r>
            <a:r>
              <a:rPr kumimoji="1" lang="ko-KR" altLang="en-US" sz="2000" dirty="0">
                <a:latin typeface="+mn-ea"/>
              </a:rPr>
              <a:t>이 있는 정도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ko-KR" altLang="en-US" sz="2000" dirty="0">
                <a:latin typeface="+mn-ea"/>
              </a:rPr>
              <a:t>안드로이드는 리눅스 기반이다</a:t>
            </a:r>
            <a:r>
              <a:rPr kumimoji="1" lang="en-US" altLang="ko-KR" sz="2000" dirty="0">
                <a:latin typeface="+mn-ea"/>
              </a:rPr>
              <a:t>!</a:t>
            </a: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 descr="Python Vector SVG Icon - SVG Repo">
            <a:extLst>
              <a:ext uri="{FF2B5EF4-FFF2-40B4-BE49-F238E27FC236}">
                <a16:creationId xmlns:a16="http://schemas.microsoft.com/office/drawing/2014/main" id="{42B33A78-27B7-1BE9-610E-AF42419116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62484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2CBD9F2-6837-2E28-245C-6410AA5DC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4740" y="2040681"/>
            <a:ext cx="5362862" cy="536286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0DEEE68-2481-8B5A-14D6-DB2325825E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3267169"/>
            <a:ext cx="2814142" cy="28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37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다루지 않는 내용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+mn-ea"/>
              </a:rPr>
              <a:t>Python</a:t>
            </a:r>
            <a:r>
              <a:rPr kumimoji="1" lang="ko-KR" altLang="en-US" sz="2000" dirty="0">
                <a:latin typeface="+mn-ea"/>
              </a:rPr>
              <a:t>을 제외한 다른 언어의 개발 방법론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ex)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JAVA, C++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개발 환경 </a:t>
            </a:r>
            <a:r>
              <a:rPr kumimoji="1" lang="ko-KR" altLang="en-US" sz="2000" dirty="0">
                <a:latin typeface="+mn-ea"/>
              </a:rPr>
              <a:t>세팅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리눅스와 안드로이드 환경에 대한 깊은 내용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ex)</a:t>
            </a:r>
            <a:r>
              <a:rPr kumimoji="1" lang="ko-KR" altLang="en-US" sz="2000" dirty="0">
                <a:latin typeface="+mn-ea"/>
              </a:rPr>
              <a:t> 내부 동작 원리에 대한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분석</a:t>
            </a:r>
            <a:r>
              <a:rPr kumimoji="1" lang="ko-KR" altLang="en-US" sz="2000" dirty="0">
                <a:latin typeface="+mn-ea"/>
              </a:rPr>
              <a:t>과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탐구</a:t>
            </a:r>
            <a:endParaRPr kumimoji="1" lang="en-US" altLang="ko-KR" sz="2000" dirty="0">
              <a:solidFill>
                <a:srgbClr val="DE3127"/>
              </a:solidFill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하드웨어 제어 관련 내용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ex)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GPIO </a:t>
            </a:r>
            <a:r>
              <a:rPr kumimoji="1" lang="ko-KR" altLang="en-US" sz="2000" dirty="0">
                <a:latin typeface="+mn-ea"/>
              </a:rPr>
              <a:t>통신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CPU, GPU </a:t>
            </a:r>
            <a:r>
              <a:rPr kumimoji="1" lang="ko-KR" altLang="en-US" sz="2000" dirty="0">
                <a:latin typeface="+mn-ea"/>
              </a:rPr>
              <a:t>또는 </a:t>
            </a:r>
            <a:r>
              <a:rPr kumimoji="1" lang="en-US" altLang="ko-KR" sz="2000" dirty="0">
                <a:latin typeface="+mn-ea"/>
              </a:rPr>
              <a:t>NPU</a:t>
            </a:r>
            <a:r>
              <a:rPr kumimoji="1" lang="ko-KR" altLang="en-US" sz="2000" dirty="0">
                <a:latin typeface="+mn-ea"/>
              </a:rPr>
              <a:t> 제어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스마트폰의 </a:t>
            </a:r>
            <a:r>
              <a:rPr kumimoji="1" lang="ko-KR" altLang="en-US" sz="2000" dirty="0" err="1">
                <a:latin typeface="+mn-ea"/>
              </a:rPr>
              <a:t>루팅과</a:t>
            </a:r>
            <a:r>
              <a:rPr kumimoji="1" lang="ko-KR" altLang="en-US" sz="2000" dirty="0">
                <a:latin typeface="+mn-ea"/>
              </a:rPr>
              <a:t> 관련된 내용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DVFS,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I/O</a:t>
            </a:r>
            <a:r>
              <a:rPr kumimoji="1" lang="ko-KR" altLang="en-US" sz="2000" dirty="0">
                <a:latin typeface="+mn-ea"/>
              </a:rPr>
              <a:t> 제어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DMA, </a:t>
            </a:r>
            <a:r>
              <a:rPr kumimoji="1" lang="ko-KR" altLang="en-US" sz="2000" dirty="0">
                <a:latin typeface="+mn-ea"/>
              </a:rPr>
              <a:t>기타 등등 </a:t>
            </a:r>
            <a:r>
              <a:rPr kumimoji="1" lang="en-US" altLang="ko-KR" sz="2000" dirty="0">
                <a:latin typeface="+mn-ea"/>
              </a:rPr>
              <a:t>…</a:t>
            </a:r>
            <a:r>
              <a:rPr kumimoji="1" lang="ko-KR" altLang="en-US" sz="2000" dirty="0">
                <a:latin typeface="+mn-ea"/>
              </a:rPr>
              <a:t> </a:t>
            </a:r>
            <a:endParaRPr kumimoji="1" lang="en-US" altLang="ko-KR" sz="2000" dirty="0"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88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EEA9E-5BD7-6A6D-7892-89143A119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8799D7-D70C-1B1A-B7C7-B8F3708CA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F3697CFB-4544-A96D-7E30-38C0C68B0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AD6A01-0199-D9B9-9EC8-B2770E3401E0}"/>
              </a:ext>
            </a:extLst>
          </p:cNvPr>
          <p:cNvSpPr txBox="1"/>
          <p:nvPr/>
        </p:nvSpPr>
        <p:spPr>
          <a:xfrm>
            <a:off x="1585431" y="2413394"/>
            <a:ext cx="9021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스마트폰</a:t>
            </a:r>
            <a:r>
              <a:rPr kumimoji="1" lang="en-US" altLang="ko-KR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;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너는 누구냐</a:t>
            </a:r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endParaRPr lang="ko-KR" altLang="en-US" sz="3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222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27CEF-700D-6ED8-C486-FFC78D298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D7224-A469-8504-2258-500C30924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어떤 차이가 있을까</a:t>
            </a:r>
            <a:r>
              <a:rPr kumimoji="1" lang="en-US" altLang="ko-KR" sz="2800" b="1" dirty="0"/>
              <a:t>?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1C999D-F60C-A52A-F59C-216F8392C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6DF3E23B-F2ED-4832-FDEF-6378AC2CD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1028" name="Picture 4" descr="ProArt Z690-CREATOR WIFI｜메인보드｜ASUS 한국">
            <a:extLst>
              <a:ext uri="{FF2B5EF4-FFF2-40B4-BE49-F238E27FC236}">
                <a16:creationId xmlns:a16="http://schemas.microsoft.com/office/drawing/2014/main" id="{5236D70D-2CB1-C099-A43F-923AE0969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2292" y="1485934"/>
            <a:ext cx="4291739" cy="429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테크홀릭 모바일 사이트, 맥북프로 레티나 완벽 분해기">
            <a:extLst>
              <a:ext uri="{FF2B5EF4-FFF2-40B4-BE49-F238E27FC236}">
                <a16:creationId xmlns:a16="http://schemas.microsoft.com/office/drawing/2014/main" id="{18A692EC-F4A3-CA57-C613-5E7FE79D6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247" y="2394486"/>
            <a:ext cx="4240509" cy="318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-up of a computer chip&#10;&#10;Description automatically generated">
            <a:extLst>
              <a:ext uri="{FF2B5EF4-FFF2-40B4-BE49-F238E27FC236}">
                <a16:creationId xmlns:a16="http://schemas.microsoft.com/office/drawing/2014/main" id="{F3FCF7CE-8985-846C-C8B4-0E21D58387F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4245" r="14762"/>
          <a:stretch/>
        </p:blipFill>
        <p:spPr>
          <a:xfrm>
            <a:off x="7967210" y="3318516"/>
            <a:ext cx="3635433" cy="2876153"/>
          </a:xfrm>
          <a:prstGeom prst="rect">
            <a:avLst/>
          </a:prstGeom>
        </p:spPr>
      </p:pic>
      <p:pic>
        <p:nvPicPr>
          <p:cNvPr id="1032" name="Picture 8" descr="첫 번째 Galaxy Z Flip 3 분해 과정은 다른 내부 부품 중에서 흑연 패드의 사용을 보여줍니다. &gt; 모바일 뉴스 | 퀘이사존  QUASARZONE">
            <a:extLst>
              <a:ext uri="{FF2B5EF4-FFF2-40B4-BE49-F238E27FC236}">
                <a16:creationId xmlns:a16="http://schemas.microsoft.com/office/drawing/2014/main" id="{158F9BC7-715E-86A7-CF81-9FB863B5A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1" t="16779" r="11673" b="16779"/>
          <a:stretch/>
        </p:blipFill>
        <p:spPr bwMode="auto">
          <a:xfrm>
            <a:off x="7781340" y="1013158"/>
            <a:ext cx="4007175" cy="188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195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4135D-D25B-4A04-8941-D81E9981D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76CD3-3F7B-92E4-0BB8-B1AA3BA2E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스마트폰은 무엇인가</a:t>
            </a:r>
            <a:r>
              <a:rPr kumimoji="1" lang="en-US" altLang="ko-KR" sz="2800" b="1" dirty="0"/>
              <a:t>?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CD290C-A4C2-9F43-3233-A88EDFEB8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316E9E15-40E3-46D8-69EA-6413591A4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5" name="Picture 4" descr="ProArt Z690-CREATOR WIFI｜메인보드｜ASUS 한국">
            <a:extLst>
              <a:ext uri="{FF2B5EF4-FFF2-40B4-BE49-F238E27FC236}">
                <a16:creationId xmlns:a16="http://schemas.microsoft.com/office/drawing/2014/main" id="{5CC6F562-EF7C-B016-29F9-B25644E8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00" y="3271471"/>
            <a:ext cx="2660543" cy="266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9233569-F83B-C68A-60F1-007162252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8488" y="996257"/>
            <a:ext cx="1673774" cy="1673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57D156-E3D0-C67D-173B-2014D88DB0D9}"/>
              </a:ext>
            </a:extLst>
          </p:cNvPr>
          <p:cNvSpPr txBox="1"/>
          <p:nvPr/>
        </p:nvSpPr>
        <p:spPr>
          <a:xfrm>
            <a:off x="4013888" y="205040"/>
            <a:ext cx="3013967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dirty="0"/>
              <a:t>=</a:t>
            </a:r>
            <a:endParaRPr lang="en-KR" sz="41300" dirty="0"/>
          </a:p>
        </p:txBody>
      </p:sp>
      <p:pic>
        <p:nvPicPr>
          <p:cNvPr id="2052" name="Picture 4" descr="Samsung Galaxy S24 5G AI Smartphone (Amber Yellow, 8GB, 256GB Storage) :  Amazon.in: Electronics">
            <a:extLst>
              <a:ext uri="{FF2B5EF4-FFF2-40B4-BE49-F238E27FC236}">
                <a16:creationId xmlns:a16="http://schemas.microsoft.com/office/drawing/2014/main" id="{1D9BD02B-1907-1D80-543C-58C05BA7C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70469" y1="19648" x2="71055" y2="77539"/>
                        <a14:foregroundMark x1="71055" y1="77539" x2="75547" y2="69609"/>
                        <a14:foregroundMark x1="75547" y1="69609" x2="75586" y2="51914"/>
                        <a14:foregroundMark x1="75586" y1="51914" x2="78047" y2="64258"/>
                        <a14:foregroundMark x1="78047" y1="64258" x2="76211" y2="55352"/>
                        <a14:foregroundMark x1="76211" y1="55352" x2="72773" y2="63477"/>
                        <a14:foregroundMark x1="72773" y1="63477" x2="70391" y2="49023"/>
                        <a14:foregroundMark x1="70391" y1="49023" x2="71016" y2="63477"/>
                        <a14:foregroundMark x1="71016" y1="63477" x2="71133" y2="30977"/>
                        <a14:foregroundMark x1="71133" y1="30977" x2="70586" y2="72813"/>
                        <a14:foregroundMark x1="70586" y1="72813" x2="71953" y2="54609"/>
                        <a14:foregroundMark x1="71953" y1="54609" x2="71484" y2="67422"/>
                        <a14:foregroundMark x1="71484" y1="67422" x2="74844" y2="31172"/>
                        <a14:foregroundMark x1="74844" y1="31172" x2="68008" y2="19219"/>
                        <a14:foregroundMark x1="68008" y1="19219" x2="75273" y2="28555"/>
                        <a14:foregroundMark x1="75273" y1="28555" x2="71992" y2="18906"/>
                        <a14:foregroundMark x1="71992" y1="18906" x2="73711" y2="18359"/>
                        <a14:foregroundMark x1="64727" y1="73164" x2="68086" y2="80742"/>
                        <a14:foregroundMark x1="68086" y1="80742" x2="76719" y2="74727"/>
                        <a14:foregroundMark x1="76719" y1="74727" x2="64180" y2="76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744" y="2761524"/>
            <a:ext cx="3247768" cy="324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갤럭시워치6 40mm">
            <a:extLst>
              <a:ext uri="{FF2B5EF4-FFF2-40B4-BE49-F238E27FC236}">
                <a16:creationId xmlns:a16="http://schemas.microsoft.com/office/drawing/2014/main" id="{C2ACCBD4-3375-993E-0BA0-43A14A788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820" b="92299" l="5067" r="90000">
                        <a14:foregroundMark x1="10133" y1="37559" x2="14133" y2="38033"/>
                        <a14:foregroundMark x1="14133" y1="38033" x2="7667" y2="49289"/>
                        <a14:foregroundMark x1="7667" y1="49289" x2="7133" y2="56517"/>
                        <a14:foregroundMark x1="7133" y1="56517" x2="7667" y2="63389"/>
                        <a14:foregroundMark x1="7667" y1="63389" x2="9267" y2="53199"/>
                        <a14:foregroundMark x1="9267" y1="53199" x2="10867" y2="61493"/>
                        <a14:foregroundMark x1="10867" y1="61493" x2="12267" y2="47630"/>
                        <a14:foregroundMark x1="12267" y1="47630" x2="15133" y2="56280"/>
                        <a14:foregroundMark x1="15133" y1="56280" x2="10467" y2="51185"/>
                        <a14:foregroundMark x1="10467" y1="51185" x2="8733" y2="57701"/>
                        <a14:foregroundMark x1="8733" y1="57701" x2="6067" y2="51896"/>
                        <a14:foregroundMark x1="6067" y1="51896" x2="8667" y2="44905"/>
                        <a14:foregroundMark x1="8667" y1="44905" x2="11267" y2="52133"/>
                        <a14:foregroundMark x1="11267" y1="52133" x2="9933" y2="68009"/>
                        <a14:foregroundMark x1="9933" y1="68009" x2="12467" y2="59716"/>
                        <a14:foregroundMark x1="12467" y1="59716" x2="17000" y2="52725"/>
                        <a14:foregroundMark x1="17000" y1="52725" x2="27000" y2="50592"/>
                        <a14:foregroundMark x1="27000" y1="50592" x2="42133" y2="53318"/>
                        <a14:foregroundMark x1="42133" y1="53318" x2="38400" y2="50711"/>
                        <a14:foregroundMark x1="38400" y1="50711" x2="35933" y2="44313"/>
                        <a14:foregroundMark x1="35933" y1="44313" x2="36800" y2="37441"/>
                        <a14:foregroundMark x1="36800" y1="37441" x2="41400" y2="25711"/>
                        <a14:foregroundMark x1="41400" y1="25711" x2="37600" y2="36374"/>
                        <a14:foregroundMark x1="37600" y1="36374" x2="46533" y2="40758"/>
                        <a14:foregroundMark x1="46533" y1="40758" x2="53133" y2="40284"/>
                        <a14:foregroundMark x1="53133" y1="40284" x2="51800" y2="25355"/>
                        <a14:foregroundMark x1="51800" y1="25355" x2="51800" y2="37796"/>
                        <a14:foregroundMark x1="51800" y1="37796" x2="55333" y2="32464"/>
                        <a14:foregroundMark x1="55333" y1="32464" x2="55400" y2="23341"/>
                        <a14:foregroundMark x1="55400" y1="23341" x2="53533" y2="42891"/>
                        <a14:foregroundMark x1="53533" y1="42891" x2="59467" y2="35190"/>
                        <a14:foregroundMark x1="59467" y1="35190" x2="62600" y2="45498"/>
                        <a14:foregroundMark x1="62600" y1="45498" x2="75000" y2="53555"/>
                        <a14:foregroundMark x1="75000" y1="53555" x2="82733" y2="47867"/>
                        <a14:foregroundMark x1="82733" y1="47867" x2="85667" y2="37204"/>
                        <a14:foregroundMark x1="85667" y1="37204" x2="79600" y2="16469"/>
                        <a14:foregroundMark x1="79600" y1="16469" x2="61067" y2="12441"/>
                        <a14:foregroundMark x1="61067" y1="12441" x2="70800" y2="15403"/>
                        <a14:foregroundMark x1="70800" y1="15403" x2="75800" y2="19905"/>
                        <a14:foregroundMark x1="75800" y1="19905" x2="69600" y2="73460"/>
                        <a14:foregroundMark x1="69600" y1="73460" x2="64333" y2="79976"/>
                        <a14:foregroundMark x1="64333" y1="79976" x2="73333" y2="82464"/>
                        <a14:foregroundMark x1="73333" y1="82464" x2="81733" y2="79858"/>
                        <a14:foregroundMark x1="81733" y1="79858" x2="85933" y2="59005"/>
                        <a14:foregroundMark x1="85933" y1="59005" x2="85267" y2="59005"/>
                        <a14:foregroundMark x1="44933" y1="70498" x2="45733" y2="84479"/>
                        <a14:foregroundMark x1="47267" y1="70498" x2="49667" y2="86848"/>
                        <a14:foregroundMark x1="49667" y1="86848" x2="49800" y2="87085"/>
                        <a14:foregroundMark x1="49067" y1="63981" x2="51133" y2="80924"/>
                        <a14:foregroundMark x1="55000" y1="51066" x2="59200" y2="57227"/>
                        <a14:foregroundMark x1="59200" y1="57227" x2="61267" y2="62678"/>
                        <a14:foregroundMark x1="55667" y1="41351" x2="62267" y2="55569"/>
                        <a14:foregroundMark x1="59133" y1="30095" x2="67267" y2="43483"/>
                        <a14:foregroundMark x1="59867" y1="30806" x2="67067" y2="25474"/>
                        <a14:foregroundMark x1="66533" y1="24763" x2="74000" y2="41588"/>
                        <a14:foregroundMark x1="74000" y1="41588" x2="74067" y2="42180"/>
                        <a14:foregroundMark x1="75133" y1="89929" x2="79000" y2="92417"/>
                        <a14:foregroundMark x1="31067" y1="32820" x2="32133" y2="30687"/>
                        <a14:foregroundMark x1="32667" y1="30332" x2="34000" y2="29739"/>
                        <a14:foregroundMark x1="15533" y1="45024" x2="15133" y2="56043"/>
                        <a14:foregroundMark x1="5067" y1="48815" x2="6200" y2="52607"/>
                        <a14:foregroundMark x1="89667" y1="58057" x2="88200" y2="44194"/>
                        <a14:foregroundMark x1="88200" y1="44194" x2="89533" y2="27725"/>
                        <a14:foregroundMark x1="89533" y1="27725" x2="87600" y2="19550"/>
                        <a14:foregroundMark x1="87600" y1="19550" x2="87000" y2="18365"/>
                        <a14:foregroundMark x1="76067" y1="12678" x2="79133" y2="7820"/>
                        <a14:foregroundMark x1="79133" y1="7820" x2="82733" y2="10664"/>
                        <a14:foregroundMark x1="82733" y1="10664" x2="87333" y2="17654"/>
                        <a14:foregroundMark x1="80800" y1="7938" x2="86067" y2="16588"/>
                        <a14:foregroundMark x1="83267" y1="12085" x2="80400" y2="8886"/>
                        <a14:foregroundMark x1="82933" y1="9242" x2="86067" y2="13981"/>
                        <a14:foregroundMark x1="86067" y1="13981" x2="86067" y2="14100"/>
                        <a14:foregroundMark x1="79200" y1="64929" x2="76067" y2="81280"/>
                        <a14:foregroundMark x1="59933" y1="16114" x2="55267" y2="24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417" y="444387"/>
            <a:ext cx="4314127" cy="242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7F46FD-23B0-676C-BE0F-6A6E59DA7E50}"/>
              </a:ext>
            </a:extLst>
          </p:cNvPr>
          <p:cNvSpPr txBox="1"/>
          <p:nvPr/>
        </p:nvSpPr>
        <p:spPr>
          <a:xfrm>
            <a:off x="1747686" y="2430531"/>
            <a:ext cx="60980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dirty="0"/>
              <a:t>+</a:t>
            </a:r>
            <a:endParaRPr lang="en-KR" sz="9600" dirty="0"/>
          </a:p>
        </p:txBody>
      </p:sp>
    </p:spTree>
    <p:extLst>
      <p:ext uri="{BB962C8B-B14F-4D97-AF65-F5344CB8AC3E}">
        <p14:creationId xmlns:p14="http://schemas.microsoft.com/office/powerpoint/2010/main" val="510927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발표자 소개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차주형</a:t>
            </a:r>
            <a:r>
              <a:rPr kumimoji="1" lang="en-US" altLang="ko-KR" sz="2800" b="1" dirty="0"/>
              <a:t>(</a:t>
            </a:r>
            <a:r>
              <a:rPr kumimoji="1" lang="en-US" altLang="ko-KR" sz="2800" b="1" dirty="0" err="1"/>
              <a:t>JooHyoung</a:t>
            </a:r>
            <a:r>
              <a:rPr kumimoji="1" lang="en-US" altLang="ko-KR" sz="2800" b="1" dirty="0"/>
              <a:t> Cha)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+mn-ea"/>
              </a:rPr>
              <a:t>(</a:t>
            </a:r>
            <a:r>
              <a:rPr kumimoji="1" lang="ko-KR" altLang="en-US" sz="2000" dirty="0">
                <a:latin typeface="+mn-ea"/>
              </a:rPr>
              <a:t>현</a:t>
            </a:r>
            <a:r>
              <a:rPr kumimoji="1" lang="en-US" altLang="ko-KR" sz="2000" dirty="0">
                <a:latin typeface="+mn-ea"/>
              </a:rPr>
              <a:t>)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UST </a:t>
            </a:r>
            <a:r>
              <a:rPr kumimoji="1" lang="ko-KR" altLang="en-US" sz="2000" dirty="0">
                <a:latin typeface="+mn-ea"/>
              </a:rPr>
              <a:t>대학원 통합과정생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4</a:t>
            </a:r>
            <a:r>
              <a:rPr kumimoji="1" lang="ko-KR" altLang="en-US" sz="2000" dirty="0">
                <a:latin typeface="+mn-ea"/>
              </a:rPr>
              <a:t>족 보행 로봇의 인지 성능 최적화를 위한 </a:t>
            </a:r>
            <a:r>
              <a:rPr kumimoji="1" lang="en-US" altLang="ko-KR" sz="2000" b="1" dirty="0">
                <a:solidFill>
                  <a:srgbClr val="DE3127"/>
                </a:solidFill>
                <a:latin typeface="+mn-ea"/>
              </a:rPr>
              <a:t>MLIR </a:t>
            </a:r>
            <a:r>
              <a:rPr kumimoji="1" lang="ko-KR" altLang="en-US" sz="2000" b="1" dirty="0">
                <a:solidFill>
                  <a:srgbClr val="DE3127"/>
                </a:solidFill>
                <a:latin typeface="+mn-ea"/>
              </a:rPr>
              <a:t>컴파일러 </a:t>
            </a:r>
            <a:r>
              <a:rPr kumimoji="1" lang="ko-KR" altLang="en-US" sz="2000" dirty="0">
                <a:latin typeface="+mn-ea"/>
              </a:rPr>
              <a:t>연구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(</a:t>
            </a:r>
            <a:r>
              <a:rPr kumimoji="1" lang="ko-KR" altLang="en-US" sz="2000" dirty="0">
                <a:latin typeface="+mn-ea"/>
              </a:rPr>
              <a:t>전</a:t>
            </a:r>
            <a:r>
              <a:rPr kumimoji="1" lang="en-US" altLang="ko-KR" sz="2000" dirty="0">
                <a:latin typeface="+mn-ea"/>
              </a:rPr>
              <a:t>)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ko-KR" altLang="en-US" sz="2000" dirty="0" err="1">
                <a:latin typeface="+mn-ea"/>
              </a:rPr>
              <a:t>은재팜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1</a:t>
            </a:r>
            <a:r>
              <a:rPr kumimoji="1" lang="ko-KR" altLang="en-US" sz="2000" dirty="0">
                <a:latin typeface="+mn-ea"/>
              </a:rPr>
              <a:t>년 근무 </a:t>
            </a:r>
            <a:r>
              <a:rPr kumimoji="1" lang="en-US" altLang="ko-KR" sz="2000" dirty="0">
                <a:latin typeface="+mn-ea"/>
              </a:rPr>
              <a:t>(2023</a:t>
            </a:r>
            <a:r>
              <a:rPr kumimoji="1" lang="ko-KR" altLang="en-US" sz="2000" dirty="0">
                <a:latin typeface="+mn-ea"/>
              </a:rPr>
              <a:t>년</a:t>
            </a:r>
            <a:r>
              <a:rPr kumimoji="1" lang="en-US" altLang="ko-KR" sz="2000" dirty="0">
                <a:latin typeface="+mn-ea"/>
              </a:rPr>
              <a:t>)</a:t>
            </a:r>
          </a:p>
          <a:p>
            <a:pPr lvl="1"/>
            <a:r>
              <a:rPr kumimoji="1" lang="ko-KR" altLang="en-US" sz="2000" dirty="0" err="1">
                <a:latin typeface="+mn-ea"/>
              </a:rPr>
              <a:t>스마트팜의</a:t>
            </a:r>
            <a:r>
              <a:rPr kumimoji="1" lang="ko-KR" altLang="en-US" sz="2000" dirty="0">
                <a:latin typeface="+mn-ea"/>
              </a:rPr>
              <a:t> 서버 개발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ko-KR" altLang="en-US" sz="2000" b="1" dirty="0">
                <a:solidFill>
                  <a:srgbClr val="DE3127"/>
                </a:solidFill>
                <a:latin typeface="+mn-ea"/>
              </a:rPr>
              <a:t>작물 식별 인공지능</a:t>
            </a:r>
            <a:r>
              <a:rPr kumimoji="1" lang="ko-KR" altLang="en-US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ko-KR" altLang="en-US" sz="2000" dirty="0">
                <a:latin typeface="+mn-ea"/>
              </a:rPr>
              <a:t>연구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Email :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   </a:t>
            </a:r>
            <a:r>
              <a:rPr kumimoji="1" lang="en-US" altLang="ko-KR" sz="2000" dirty="0">
                <a:latin typeface="+mn-ea"/>
                <a:hlinkClick r:id="rId4"/>
              </a:rPr>
              <a:t>chacha@udon.party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 err="1">
                <a:latin typeface="+mn-ea"/>
              </a:rPr>
              <a:t>Github</a:t>
            </a:r>
            <a:r>
              <a:rPr kumimoji="1" lang="en-US" altLang="ko-KR" sz="2000" dirty="0">
                <a:latin typeface="+mn-ea"/>
              </a:rPr>
              <a:t> :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   </a:t>
            </a:r>
            <a:r>
              <a:rPr kumimoji="1" lang="en-US" altLang="ko-KR" sz="2000" dirty="0">
                <a:latin typeface="+mn-ea"/>
                <a:hlinkClick r:id="rId5"/>
              </a:rPr>
              <a:t>https://github.com/Piorosen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Blog : 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   </a:t>
            </a:r>
            <a:r>
              <a:rPr kumimoji="1" lang="en-US" altLang="ko-KR" sz="2000" dirty="0">
                <a:latin typeface="+mn-ea"/>
                <a:hlinkClick r:id="rId6"/>
              </a:rPr>
              <a:t>https://blog.udon.party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5" name="Picture 4" descr="A person in a pink shirt&#10;&#10;Description automatically generated">
            <a:extLst>
              <a:ext uri="{FF2B5EF4-FFF2-40B4-BE49-F238E27FC236}">
                <a16:creationId xmlns:a16="http://schemas.microsoft.com/office/drawing/2014/main" id="{0594137E-EA1B-F95C-94B0-16C594C7A7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9272" y="2593911"/>
            <a:ext cx="2842057" cy="386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60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8B7BC-9C03-450C-2CDC-727F31BBF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24293-A009-3EE2-5183-744571EA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스마트폰은 무엇인가</a:t>
            </a:r>
            <a:r>
              <a:rPr kumimoji="1" lang="en-US" altLang="ko-KR" sz="2800" b="1" dirty="0"/>
              <a:t>?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19919B-C4F9-C652-CE32-CB43C7B6E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D90726E3-BFAC-CBD8-024E-4944D0817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3074" name="Picture 2" descr="가상키 기능 소개 | 녹스 앱플레이어 사용 가이드북">
            <a:extLst>
              <a:ext uri="{FF2B5EF4-FFF2-40B4-BE49-F238E27FC236}">
                <a16:creationId xmlns:a16="http://schemas.microsoft.com/office/drawing/2014/main" id="{CFB149F6-E212-8B54-C194-961A2EF73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84" y="1467076"/>
            <a:ext cx="3780836" cy="212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녹스 앱플레이어 - 위키백과, 우리 모두의 백과사전">
            <a:extLst>
              <a:ext uri="{FF2B5EF4-FFF2-40B4-BE49-F238E27FC236}">
                <a16:creationId xmlns:a16="http://schemas.microsoft.com/office/drawing/2014/main" id="{D3CA02D9-E5D6-EECB-8520-47A3FB0FF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294" y="3990956"/>
            <a:ext cx="1244899" cy="139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블루스택 - 위키백과, 우리 모두의 백과사전">
            <a:extLst>
              <a:ext uri="{FF2B5EF4-FFF2-40B4-BE49-F238E27FC236}">
                <a16:creationId xmlns:a16="http://schemas.microsoft.com/office/drawing/2014/main" id="{5231D773-2359-0250-0411-D1FC2111E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365" y="3990956"/>
            <a:ext cx="1778107" cy="191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모바일 배그 해보려고 블루스택 설치했으나...">
            <a:extLst>
              <a:ext uri="{FF2B5EF4-FFF2-40B4-BE49-F238E27FC236}">
                <a16:creationId xmlns:a16="http://schemas.microsoft.com/office/drawing/2014/main" id="{86B83F0C-8B72-9191-D189-265F09218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322" y="1475651"/>
            <a:ext cx="3463356" cy="212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DPlayer 9 is now Available as Beta, how to Download the Android Emulator –  GamingPH.com">
            <a:extLst>
              <a:ext uri="{FF2B5EF4-FFF2-40B4-BE49-F238E27FC236}">
                <a16:creationId xmlns:a16="http://schemas.microsoft.com/office/drawing/2014/main" id="{2C642F47-E1B3-5FFC-F263-4D1EBFB2E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680" y="1435048"/>
            <a:ext cx="3780836" cy="216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7846C20-7F06-402C-953D-A2D55D976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098" y="4017483"/>
            <a:ext cx="1213608" cy="121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09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B9EE8-8F41-B7B8-A5D2-5CE3F542A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57B6F-DA0E-FF8C-D9C7-61B1DAE6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스마트폰은 무엇인가</a:t>
            </a:r>
            <a:r>
              <a:rPr kumimoji="1" lang="en-US" altLang="ko-KR" sz="2800" b="1" dirty="0"/>
              <a:t>?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402D4C-69C4-AFED-7B3E-7BB907E62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229C3C9B-F2A9-73B3-16B4-FA55054E3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5122" name="Picture 2" descr="Higole PC Stick review: The world's smallest PC stick has an Intel Celeron  J4125, 8 GB RAM and a 128 GB SSD - NotebookCheck.net Reviews">
            <a:extLst>
              <a:ext uri="{FF2B5EF4-FFF2-40B4-BE49-F238E27FC236}">
                <a16:creationId xmlns:a16="http://schemas.microsoft.com/office/drawing/2014/main" id="{CA517D7C-75D2-432A-EDFF-9FCD6F2DC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8" y="1556950"/>
            <a:ext cx="3542270" cy="265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초미니PC 개발보드! 라떼판다 델타를 알아보자">
            <a:extLst>
              <a:ext uri="{FF2B5EF4-FFF2-40B4-BE49-F238E27FC236}">
                <a16:creationId xmlns:a16="http://schemas.microsoft.com/office/drawing/2014/main" id="{2CBFDB64-5271-D3E0-97CE-F3ADA3179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5" t="13333" r="30270" b="8879"/>
          <a:stretch/>
        </p:blipFill>
        <p:spPr bwMode="auto">
          <a:xfrm>
            <a:off x="3922870" y="1556950"/>
            <a:ext cx="3731741" cy="422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Windows 10 ARM project for phones is getting even better">
            <a:extLst>
              <a:ext uri="{FF2B5EF4-FFF2-40B4-BE49-F238E27FC236}">
                <a16:creationId xmlns:a16="http://schemas.microsoft.com/office/drawing/2014/main" id="{32E5FF18-C585-E63B-160D-67F1147B7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204" y="1556950"/>
            <a:ext cx="4166724" cy="211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920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B7D2E-E7A6-A487-74AF-842122CA9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AE978C-F6DE-9D41-FB3A-45387C6C0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9FC478FC-5C9B-3EA2-3DF9-89D9FDA06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79ACF3-8EC4-C780-45EA-2E963FCCCA49}"/>
              </a:ext>
            </a:extLst>
          </p:cNvPr>
          <p:cNvSpPr txBox="1"/>
          <p:nvPr/>
        </p:nvSpPr>
        <p:spPr>
          <a:xfrm>
            <a:off x="1585431" y="2413394"/>
            <a:ext cx="9021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너의 장점이 무엇이냐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endParaRPr lang="ko-KR" altLang="en-US" sz="3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60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35F8F-105B-160F-E7D3-29C2AB7B7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3E5DAC9-80F4-2886-3227-8601AA000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058EC43-74E4-5031-833E-3BED7F889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851E3F-E6EB-6FE7-7DD9-0C9A25C6812A}"/>
              </a:ext>
            </a:extLst>
          </p:cNvPr>
          <p:cNvSpPr txBox="1"/>
          <p:nvPr/>
        </p:nvSpPr>
        <p:spPr>
          <a:xfrm>
            <a:off x="1585431" y="2092114"/>
            <a:ext cx="90211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dirty="0">
                <a:latin typeface="+mn-ea"/>
              </a:rPr>
              <a:t> </a:t>
            </a:r>
            <a:r>
              <a:rPr kumimoji="1" lang="en-US" altLang="ko-KR" sz="3600" dirty="0">
                <a:latin typeface="+mn-ea"/>
              </a:rPr>
              <a:t>!!</a:t>
            </a:r>
            <a:r>
              <a:rPr kumimoji="1" lang="ko-KR" altLang="en-US" sz="3600" dirty="0">
                <a:latin typeface="+mn-ea"/>
              </a:rPr>
              <a:t> </a:t>
            </a:r>
            <a:r>
              <a:rPr kumimoji="1" lang="ko-KR" altLang="en-US" sz="5400" b="1" dirty="0">
                <a:solidFill>
                  <a:srgbClr val="DE3127"/>
                </a:solidFill>
                <a:latin typeface="+mn-ea"/>
              </a:rPr>
              <a:t>중고 스마트폰</a:t>
            </a:r>
            <a:r>
              <a:rPr kumimoji="1" lang="ko-KR" altLang="en-US" sz="4800" dirty="0">
                <a:latin typeface="+mn-ea"/>
              </a:rPr>
              <a:t>이 </a:t>
            </a:r>
            <a:r>
              <a:rPr kumimoji="1" lang="ko-KR" altLang="en-US" sz="3600" dirty="0">
                <a:latin typeface="+mn-ea"/>
              </a:rPr>
              <a:t>있다면 </a:t>
            </a:r>
            <a:r>
              <a:rPr kumimoji="1" lang="en-US" altLang="ko-KR" sz="8800" dirty="0">
                <a:solidFill>
                  <a:srgbClr val="DE3127"/>
                </a:solidFill>
                <a:latin typeface="+mn-ea"/>
              </a:rPr>
              <a:t>0</a:t>
            </a:r>
            <a:r>
              <a:rPr kumimoji="1" lang="ko-KR" altLang="en-US" sz="3600" dirty="0">
                <a:solidFill>
                  <a:srgbClr val="DE3127"/>
                </a:solidFill>
                <a:latin typeface="+mn-ea"/>
              </a:rPr>
              <a:t>원</a:t>
            </a:r>
            <a:r>
              <a:rPr kumimoji="1" lang="ko-KR" altLang="en-US" sz="3600" dirty="0">
                <a:latin typeface="+mn-ea"/>
              </a:rPr>
              <a:t> </a:t>
            </a:r>
            <a:r>
              <a:rPr kumimoji="1" lang="en-US" altLang="ko-KR" sz="3600" dirty="0">
                <a:latin typeface="+mn-ea"/>
              </a:rPr>
              <a:t>!!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11073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316F9-F1FE-3CA2-6CB7-6658654F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E4F51E-2E8D-3FDE-313B-63DC2207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왜</a:t>
            </a:r>
            <a:r>
              <a:rPr kumimoji="1" lang="en-US" altLang="ko-KR" sz="2800" b="1" dirty="0"/>
              <a:t>?</a:t>
            </a:r>
            <a:r>
              <a:rPr kumimoji="1" lang="ko-KR" altLang="en-US" sz="2800" b="1" dirty="0"/>
              <a:t> 스마트폰으로 접근하게 되었는가</a:t>
            </a:r>
            <a:r>
              <a:rPr kumimoji="1" lang="en-US" altLang="ko-KR" sz="2800" b="1" dirty="0"/>
              <a:t>?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714B45-AB3E-9A17-648B-5C52A34C5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7D1D321C-6F61-6B63-24DC-678E3233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966A3B1-D963-61D1-0B90-2239912D3D35}"/>
              </a:ext>
            </a:extLst>
          </p:cNvPr>
          <p:cNvGrpSpPr/>
          <p:nvPr/>
        </p:nvGrpSpPr>
        <p:grpSpPr>
          <a:xfrm>
            <a:off x="-236647" y="1657068"/>
            <a:ext cx="4580313" cy="3701308"/>
            <a:chOff x="-222133" y="1250668"/>
            <a:chExt cx="4580313" cy="3701308"/>
          </a:xfrm>
        </p:grpSpPr>
        <p:pic>
          <p:nvPicPr>
            <p:cNvPr id="9" name="Picture 8" descr="A close-up of a computer chip&#10;&#10;Description automatically generated">
              <a:extLst>
                <a:ext uri="{FF2B5EF4-FFF2-40B4-BE49-F238E27FC236}">
                  <a16:creationId xmlns:a16="http://schemas.microsoft.com/office/drawing/2014/main" id="{7BF30F0A-8036-E228-2DF9-BCF10AEA5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4245" r="14762"/>
            <a:stretch/>
          </p:blipFill>
          <p:spPr>
            <a:xfrm>
              <a:off x="430306" y="1250668"/>
              <a:ext cx="3251756" cy="257260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AD662B-7C86-D229-BCE5-110A48AD88F4}"/>
                </a:ext>
              </a:extLst>
            </p:cNvPr>
            <p:cNvSpPr txBox="1"/>
            <p:nvPr/>
          </p:nvSpPr>
          <p:spPr>
            <a:xfrm>
              <a:off x="-222133" y="4059424"/>
              <a:ext cx="4580313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+mn-ea"/>
                </a:rPr>
                <a:t>Jetson Nano</a:t>
              </a:r>
            </a:p>
            <a:p>
              <a:pPr algn="ctr"/>
              <a:r>
                <a:rPr lang="en-US" altLang="ko-KR" sz="2000" dirty="0">
                  <a:latin typeface="+mn-ea"/>
                </a:rPr>
                <a:t>33</a:t>
              </a:r>
              <a:r>
                <a:rPr lang="ko-KR" altLang="en-US" sz="2000" dirty="0">
                  <a:latin typeface="+mn-ea"/>
                </a:rPr>
                <a:t>만원 </a:t>
              </a:r>
              <a:r>
                <a:rPr lang="en-US" altLang="ko-KR" sz="2000" dirty="0">
                  <a:latin typeface="+mn-ea"/>
                </a:rPr>
                <a:t>(</a:t>
              </a:r>
              <a:r>
                <a:rPr lang="ko-KR" altLang="en-US" sz="2000" dirty="0">
                  <a:latin typeface="+mn-ea"/>
                </a:rPr>
                <a:t>출시가 </a:t>
              </a:r>
              <a:r>
                <a:rPr lang="en-US" altLang="ko-KR" sz="2000" dirty="0">
                  <a:latin typeface="+mn-ea"/>
                </a:rPr>
                <a:t>$</a:t>
              </a:r>
              <a:r>
                <a:rPr lang="ko-KR" altLang="en-US" sz="2000" dirty="0">
                  <a:latin typeface="+mn-ea"/>
                </a:rPr>
                <a:t> </a:t>
              </a:r>
              <a:r>
                <a:rPr lang="en-US" altLang="ko-KR" sz="2000" dirty="0">
                  <a:latin typeface="+mn-ea"/>
                </a:rPr>
                <a:t>149)</a:t>
              </a:r>
              <a:endParaRPr lang="en-KR" sz="2000" dirty="0">
                <a:latin typeface="+mn-ea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87D14C-3B7F-C23A-8B59-652496367749}"/>
              </a:ext>
            </a:extLst>
          </p:cNvPr>
          <p:cNvGrpSpPr/>
          <p:nvPr/>
        </p:nvGrpSpPr>
        <p:grpSpPr>
          <a:xfrm>
            <a:off x="4119018" y="1657068"/>
            <a:ext cx="3904194" cy="3701308"/>
            <a:chOff x="4358180" y="1262527"/>
            <a:chExt cx="3904194" cy="3701308"/>
          </a:xfrm>
        </p:grpSpPr>
        <p:pic>
          <p:nvPicPr>
            <p:cNvPr id="12" name="Picture 11" descr="A green circuit board with many different ports&#10;&#10;Description automatically generated">
              <a:extLst>
                <a:ext uri="{FF2B5EF4-FFF2-40B4-BE49-F238E27FC236}">
                  <a16:creationId xmlns:a16="http://schemas.microsoft.com/office/drawing/2014/main" id="{03D9729D-4498-6F10-E32C-0337A04DA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8181" y="1262527"/>
              <a:ext cx="3904193" cy="260025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F64459-BA2A-C8AE-7C83-FC9A36098EE1}"/>
                </a:ext>
              </a:extLst>
            </p:cNvPr>
            <p:cNvSpPr txBox="1"/>
            <p:nvPr/>
          </p:nvSpPr>
          <p:spPr>
            <a:xfrm>
              <a:off x="4358180" y="4071283"/>
              <a:ext cx="3904194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 err="1">
                  <a:latin typeface="+mn-ea"/>
                </a:rPr>
                <a:t>라즈베리파이</a:t>
              </a:r>
              <a:r>
                <a:rPr lang="ko-KR" altLang="en-US" sz="3200" dirty="0">
                  <a:latin typeface="+mn-ea"/>
                </a:rPr>
                <a:t> </a:t>
              </a:r>
              <a:r>
                <a:rPr lang="en-US" altLang="ko-KR" sz="3200" dirty="0">
                  <a:latin typeface="+mn-ea"/>
                </a:rPr>
                <a:t>Gen 5</a:t>
              </a:r>
            </a:p>
            <a:p>
              <a:pPr algn="ctr"/>
              <a:r>
                <a:rPr lang="en-US" altLang="ko-KR" sz="2000" dirty="0">
                  <a:latin typeface="+mn-ea"/>
                </a:rPr>
                <a:t>12</a:t>
              </a:r>
              <a:r>
                <a:rPr lang="ko-KR" altLang="en-US" sz="2000" dirty="0">
                  <a:latin typeface="+mn-ea"/>
                </a:rPr>
                <a:t>만원 </a:t>
              </a:r>
              <a:r>
                <a:rPr lang="en-US" altLang="ko-KR" sz="2000" dirty="0">
                  <a:latin typeface="+mn-ea"/>
                </a:rPr>
                <a:t>(</a:t>
              </a:r>
              <a:r>
                <a:rPr lang="ko-KR" altLang="en-US" sz="2000" dirty="0">
                  <a:latin typeface="+mn-ea"/>
                </a:rPr>
                <a:t>출시가 </a:t>
              </a:r>
              <a:r>
                <a:rPr lang="en-US" altLang="ko-KR" sz="2000" dirty="0">
                  <a:latin typeface="+mn-ea"/>
                </a:rPr>
                <a:t>$</a:t>
              </a:r>
              <a:r>
                <a:rPr lang="ko-KR" altLang="en-US" sz="2000" dirty="0">
                  <a:latin typeface="+mn-ea"/>
                </a:rPr>
                <a:t> </a:t>
              </a:r>
              <a:r>
                <a:rPr lang="en-US" altLang="ko-KR" sz="2000" dirty="0">
                  <a:latin typeface="+mn-ea"/>
                </a:rPr>
                <a:t>80)</a:t>
              </a:r>
              <a:endParaRPr lang="en-KR" sz="2000" dirty="0">
                <a:latin typeface="+mn-ea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5549C4-BA43-44A8-C9E2-DBC2417BEBF1}"/>
              </a:ext>
            </a:extLst>
          </p:cNvPr>
          <p:cNvGrpSpPr/>
          <p:nvPr/>
        </p:nvGrpSpPr>
        <p:grpSpPr>
          <a:xfrm>
            <a:off x="8023212" y="1662304"/>
            <a:ext cx="3904194" cy="3696072"/>
            <a:chOff x="8087497" y="1255904"/>
            <a:chExt cx="3904194" cy="369607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42C4CA-B5B5-44E4-E01B-449CB08D7F25}"/>
                </a:ext>
              </a:extLst>
            </p:cNvPr>
            <p:cNvSpPr txBox="1"/>
            <p:nvPr/>
          </p:nvSpPr>
          <p:spPr>
            <a:xfrm>
              <a:off x="8087497" y="4059424"/>
              <a:ext cx="3904194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200" dirty="0">
                  <a:latin typeface="+mn-ea"/>
                </a:rPr>
                <a:t>Galaxy S20+</a:t>
              </a:r>
            </a:p>
            <a:p>
              <a:pPr algn="ctr"/>
              <a:r>
                <a:rPr lang="ko-KR" altLang="en-US" sz="2000" dirty="0">
                  <a:latin typeface="+mn-ea"/>
                </a:rPr>
                <a:t>중고가 </a:t>
              </a:r>
              <a:r>
                <a:rPr lang="en-US" altLang="ko-KR" sz="2000" dirty="0">
                  <a:latin typeface="+mn-ea"/>
                </a:rPr>
                <a:t>17</a:t>
              </a:r>
              <a:r>
                <a:rPr lang="ko-KR" altLang="en-US" sz="2000" dirty="0">
                  <a:latin typeface="+mn-ea"/>
                </a:rPr>
                <a:t>만원 </a:t>
              </a:r>
              <a:r>
                <a:rPr lang="en-US" altLang="ko-KR" sz="2000" dirty="0">
                  <a:latin typeface="+mn-ea"/>
                </a:rPr>
                <a:t>(</a:t>
              </a:r>
              <a:r>
                <a:rPr lang="ko-KR" altLang="en-US" sz="2000" dirty="0">
                  <a:latin typeface="+mn-ea"/>
                </a:rPr>
                <a:t>출시가 </a:t>
              </a:r>
              <a:r>
                <a:rPr lang="en-US" altLang="ko-KR" sz="2000" dirty="0">
                  <a:latin typeface="+mn-ea"/>
                </a:rPr>
                <a:t>$</a:t>
              </a:r>
              <a:r>
                <a:rPr lang="ko-KR" altLang="en-US" sz="2000" dirty="0">
                  <a:latin typeface="+mn-ea"/>
                </a:rPr>
                <a:t> </a:t>
              </a:r>
              <a:r>
                <a:rPr lang="en-US" altLang="ko-KR" sz="2000" dirty="0">
                  <a:latin typeface="+mn-ea"/>
                </a:rPr>
                <a:t>1,199)</a:t>
              </a:r>
              <a:endParaRPr lang="en-KR" sz="2000" dirty="0">
                <a:latin typeface="+mn-ea"/>
              </a:endParaRPr>
            </a:p>
          </p:txBody>
        </p:sp>
        <p:pic>
          <p:nvPicPr>
            <p:cNvPr id="16" name="Picture 4" descr="samsung s20+">
              <a:extLst>
                <a:ext uri="{FF2B5EF4-FFF2-40B4-BE49-F238E27FC236}">
                  <a16:creationId xmlns:a16="http://schemas.microsoft.com/office/drawing/2014/main" id="{25EE8B5B-E8D3-6FA8-B34A-252768949D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6126" y="1255904"/>
              <a:ext cx="2595017" cy="2595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5062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49F28D7C-3BB6-493A-D5DB-149A901CE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+mn-ea"/>
              </a:rPr>
              <a:t>라즈베리 파이보다 </a:t>
            </a:r>
            <a:r>
              <a:rPr kumimoji="1" lang="en-US" altLang="ko-KR" sz="2000" dirty="0">
                <a:latin typeface="+mn-ea"/>
              </a:rPr>
              <a:t>2</a:t>
            </a:r>
            <a:r>
              <a:rPr kumimoji="1" lang="ko-KR" altLang="en-US" sz="2000" dirty="0">
                <a:latin typeface="+mn-ea"/>
              </a:rPr>
              <a:t> 배 더 빠른 </a:t>
            </a:r>
            <a:r>
              <a:rPr kumimoji="1" lang="en-US" altLang="ko-KR" sz="2000" dirty="0">
                <a:latin typeface="+mn-ea"/>
              </a:rPr>
              <a:t>CPU !!!</a:t>
            </a:r>
          </a:p>
          <a:p>
            <a:r>
              <a:rPr kumimoji="1" lang="ko-KR" altLang="en-US" sz="2000" dirty="0">
                <a:latin typeface="+mn-ea"/>
              </a:rPr>
              <a:t>갤럭시 </a:t>
            </a:r>
            <a:r>
              <a:rPr kumimoji="1" lang="en-US" altLang="ko-KR" sz="2000" dirty="0">
                <a:latin typeface="+mn-ea"/>
              </a:rPr>
              <a:t>S20+</a:t>
            </a:r>
            <a:r>
              <a:rPr kumimoji="1" lang="ko-KR" altLang="en-US" sz="2000" dirty="0">
                <a:latin typeface="+mn-ea"/>
              </a:rPr>
              <a:t>는 </a:t>
            </a:r>
            <a:r>
              <a:rPr kumimoji="1" lang="en-US" altLang="ko-KR" sz="2000" dirty="0">
                <a:latin typeface="+mn-ea"/>
              </a:rPr>
              <a:t>Intel i5-7500 </a:t>
            </a:r>
            <a:r>
              <a:rPr kumimoji="1" lang="ko-KR" altLang="en-US" sz="2000" dirty="0">
                <a:latin typeface="+mn-ea"/>
              </a:rPr>
              <a:t>와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성능</a:t>
            </a:r>
            <a:r>
              <a:rPr kumimoji="1" lang="ko-KR" altLang="en-US" sz="2000" dirty="0">
                <a:latin typeface="+mn-ea"/>
              </a:rPr>
              <a:t>이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비슷</a:t>
            </a:r>
            <a:r>
              <a:rPr kumimoji="1" lang="ko-KR" altLang="en-US" sz="2000" dirty="0">
                <a:latin typeface="+mn-ea"/>
              </a:rPr>
              <a:t>하다</a:t>
            </a:r>
            <a:r>
              <a:rPr kumimoji="1" lang="en-US" altLang="ko-KR" sz="2000" dirty="0">
                <a:latin typeface="+mn-ea"/>
              </a:rPr>
              <a:t>!</a:t>
            </a:r>
          </a:p>
          <a:p>
            <a:r>
              <a:rPr kumimoji="1" lang="ko-KR" altLang="en-US" sz="2000" dirty="0">
                <a:latin typeface="+mn-ea"/>
              </a:rPr>
              <a:t>아이폰 </a:t>
            </a:r>
            <a:r>
              <a:rPr kumimoji="1" lang="en-US" altLang="ko-KR" sz="2000" dirty="0">
                <a:latin typeface="+mn-ea"/>
              </a:rPr>
              <a:t>16</a:t>
            </a:r>
            <a:r>
              <a:rPr kumimoji="1" lang="ko-KR" altLang="en-US" sz="2000" dirty="0">
                <a:latin typeface="+mn-ea"/>
              </a:rPr>
              <a:t> 은 이제 애플 </a:t>
            </a:r>
            <a:r>
              <a:rPr kumimoji="1" lang="en-US" altLang="ko-KR" sz="2000" dirty="0">
                <a:latin typeface="+mn-ea"/>
              </a:rPr>
              <a:t>M1 </a:t>
            </a:r>
            <a:r>
              <a:rPr kumimoji="1" lang="ko-KR" altLang="en-US" sz="2000" dirty="0">
                <a:latin typeface="+mn-ea"/>
              </a:rPr>
              <a:t>노트북과 성능이 비슷하다</a:t>
            </a:r>
            <a:r>
              <a:rPr kumimoji="1" lang="en-US" altLang="ko-KR" sz="2000" dirty="0">
                <a:latin typeface="+mn-ea"/>
              </a:rPr>
              <a:t>!</a:t>
            </a:r>
          </a:p>
          <a:p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매우 가격대비 효율적인 시스템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9FB409F-6379-84B9-7C72-8F4C21B8CEB9}"/>
              </a:ext>
            </a:extLst>
          </p:cNvPr>
          <p:cNvGraphicFramePr>
            <a:graphicFrameLocks noGrp="1"/>
          </p:cNvGraphicFramePr>
          <p:nvPr/>
        </p:nvGraphicFramePr>
        <p:xfrm>
          <a:off x="462459" y="3052400"/>
          <a:ext cx="5461000" cy="2082800"/>
        </p:xfrm>
        <a:graphic>
          <a:graphicData uri="http://schemas.openxmlformats.org/drawingml/2006/table">
            <a:tbl>
              <a:tblPr/>
              <a:tblGrid>
                <a:gridCol w="2389386">
                  <a:extLst>
                    <a:ext uri="{9D8B030D-6E8A-4147-A177-3AD203B41FA5}">
                      <a16:colId xmlns:a16="http://schemas.microsoft.com/office/drawing/2014/main" val="911012055"/>
                    </a:ext>
                  </a:extLst>
                </a:gridCol>
                <a:gridCol w="1535807">
                  <a:extLst>
                    <a:ext uri="{9D8B030D-6E8A-4147-A177-3AD203B41FA5}">
                      <a16:colId xmlns:a16="http://schemas.microsoft.com/office/drawing/2014/main" val="2685653692"/>
                    </a:ext>
                  </a:extLst>
                </a:gridCol>
                <a:gridCol w="1535807">
                  <a:extLst>
                    <a:ext uri="{9D8B030D-6E8A-4147-A177-3AD203B41FA5}">
                      <a16:colId xmlns:a16="http://schemas.microsoft.com/office/drawing/2014/main" val="1564414950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Single Core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Multi Core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63766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Raspberry Pi 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1592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19022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NVIDIA Jetson Nano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5963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Samsung Galaxy S20+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1" i="0" u="none" strike="noStrike" dirty="0">
                          <a:solidFill>
                            <a:srgbClr val="DE3127"/>
                          </a:solidFill>
                          <a:effectLst/>
                          <a:latin typeface="Aptos Narrow" panose="020B0004020202020204" pitchFamily="34" charset="0"/>
                        </a:rPr>
                        <a:t>1253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2000" b="1" i="0" u="none" strike="noStrike" dirty="0">
                          <a:solidFill>
                            <a:srgbClr val="DE3127"/>
                          </a:solidFill>
                          <a:effectLst/>
                          <a:latin typeface="Aptos Narrow" panose="020B0004020202020204" pitchFamily="34" charset="0"/>
                        </a:rPr>
                        <a:t>3243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34884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Intel i5-7500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20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20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3385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14495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Samsung Galaxy S24+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20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6575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02603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2764A0FB-1DA2-098E-4124-CC10DC19EC11}"/>
              </a:ext>
            </a:extLst>
          </p:cNvPr>
          <p:cNvSpPr txBox="1"/>
          <p:nvPr/>
        </p:nvSpPr>
        <p:spPr>
          <a:xfrm>
            <a:off x="462458" y="5286367"/>
            <a:ext cx="5461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000" dirty="0">
                <a:latin typeface="+mn-ea"/>
              </a:rPr>
              <a:t>벤치마크 결과 </a:t>
            </a:r>
            <a:r>
              <a:rPr kumimoji="1" lang="en-US" altLang="ko-KR" sz="2000" dirty="0">
                <a:latin typeface="+mn-ea"/>
              </a:rPr>
              <a:t>by</a:t>
            </a:r>
            <a:r>
              <a:rPr kumimoji="1" lang="en-US" sz="2000" dirty="0">
                <a:latin typeface="+mn-ea"/>
              </a:rPr>
              <a:t> </a:t>
            </a:r>
            <a:r>
              <a:rPr kumimoji="1" lang="en-US" sz="2000" dirty="0" err="1">
                <a:latin typeface="+mn-ea"/>
              </a:rPr>
              <a:t>GeekBench</a:t>
            </a:r>
            <a:r>
              <a:rPr kumimoji="1" lang="en-US" sz="2000" dirty="0">
                <a:latin typeface="+mn-ea"/>
              </a:rPr>
              <a:t> 6</a:t>
            </a:r>
            <a:endParaRPr lang="en-KR" sz="20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BF5438E-09A4-7361-D43D-B11237488440}"/>
              </a:ext>
            </a:extLst>
          </p:cNvPr>
          <p:cNvGraphicFramePr>
            <a:graphicFrameLocks/>
          </p:cNvGraphicFramePr>
          <p:nvPr/>
        </p:nvGraphicFramePr>
        <p:xfrm>
          <a:off x="6095999" y="2966223"/>
          <a:ext cx="5858108" cy="3769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03207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스마트폰의 개발 영역확장</a:t>
            </a:r>
            <a:r>
              <a:rPr kumimoji="1" lang="en-US" altLang="ko-KR" sz="2800" b="1" dirty="0"/>
              <a:t>!! 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/>
              <a:t>스마트폰에서 </a:t>
            </a:r>
            <a:r>
              <a:rPr kumimoji="1" lang="ko-KR" altLang="en-US" sz="2000" dirty="0" err="1">
                <a:solidFill>
                  <a:srgbClr val="C00000"/>
                </a:solidFill>
              </a:rPr>
              <a:t>아두이노</a:t>
            </a:r>
            <a:r>
              <a:rPr kumimoji="1" lang="ko-KR" altLang="en-US" sz="2000" dirty="0">
                <a:solidFill>
                  <a:srgbClr val="C00000"/>
                </a:solidFill>
              </a:rPr>
              <a:t> 제어</a:t>
            </a:r>
            <a:r>
              <a:rPr kumimoji="1" lang="ko-KR" altLang="en-US" sz="2000" dirty="0"/>
              <a:t>를 위한 도구들은 정말로 </a:t>
            </a:r>
            <a:r>
              <a:rPr kumimoji="1" lang="ko-KR" altLang="en-US" sz="2000" dirty="0" err="1"/>
              <a:t>정말로</a:t>
            </a:r>
            <a:r>
              <a:rPr kumimoji="1" lang="ko-KR" altLang="en-US" sz="2000" dirty="0"/>
              <a:t> 많다</a:t>
            </a:r>
            <a:r>
              <a:rPr kumimoji="1" lang="en-US" altLang="ko-KR" sz="2000" dirty="0"/>
              <a:t>!</a:t>
            </a:r>
            <a:endParaRPr kumimoji="1" lang="en-US" altLang="ko-KR" sz="2000" dirty="0">
              <a:solidFill>
                <a:srgbClr val="DE3127"/>
              </a:solidFill>
            </a:endParaRPr>
          </a:p>
          <a:p>
            <a:r>
              <a:rPr kumimoji="1" lang="ko-KR" altLang="en-US" sz="2000" dirty="0"/>
              <a:t>대표적으로 </a:t>
            </a:r>
            <a:r>
              <a:rPr kumimoji="1" lang="en-US" altLang="ko-KR" sz="2000" dirty="0" err="1"/>
              <a:t>Numato</a:t>
            </a:r>
            <a:r>
              <a:rPr kumimoji="1" lang="ko-KR" altLang="en-US" sz="2000" dirty="0"/>
              <a:t>의 </a:t>
            </a:r>
            <a:r>
              <a:rPr kumimoji="1" lang="en-US" altLang="ko-KR" sz="2000" dirty="0">
                <a:solidFill>
                  <a:srgbClr val="C00000"/>
                </a:solidFill>
              </a:rPr>
              <a:t>GPIO </a:t>
            </a:r>
            <a:r>
              <a:rPr kumimoji="1" lang="ko-KR" altLang="en-US" sz="2000" dirty="0">
                <a:solidFill>
                  <a:srgbClr val="C00000"/>
                </a:solidFill>
              </a:rPr>
              <a:t>확장</a:t>
            </a:r>
            <a:r>
              <a:rPr kumimoji="1" lang="ko-KR" altLang="en-US" sz="2000" dirty="0"/>
              <a:t> 도구</a:t>
            </a:r>
            <a:r>
              <a:rPr kumimoji="1" lang="en-US" altLang="ko-KR" sz="2000" dirty="0"/>
              <a:t>, C </a:t>
            </a:r>
            <a:r>
              <a:rPr kumimoji="1" lang="ko-KR" altLang="en-US" sz="2000" dirty="0"/>
              <a:t>타입 </a:t>
            </a:r>
            <a:r>
              <a:rPr kumimoji="1" lang="en-US" altLang="ko-KR" sz="2000" dirty="0"/>
              <a:t>USB </a:t>
            </a:r>
            <a:r>
              <a:rPr kumimoji="1" lang="ko-KR" altLang="en-US" sz="2000" dirty="0">
                <a:solidFill>
                  <a:srgbClr val="C00000"/>
                </a:solidFill>
              </a:rPr>
              <a:t>허브</a:t>
            </a:r>
            <a:r>
              <a:rPr kumimoji="1" lang="en-US" altLang="ko-KR" sz="2000" dirty="0"/>
              <a:t>, </a:t>
            </a:r>
            <a:r>
              <a:rPr kumimoji="1" lang="en-US" altLang="ko-KR" sz="2000" dirty="0" err="1"/>
              <a:t>etc</a:t>
            </a:r>
            <a:r>
              <a:rPr kumimoji="1" lang="en-US" altLang="ko-KR" sz="2000" dirty="0"/>
              <a:t>…</a:t>
            </a: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D6933EC-A74A-420F-1205-8D3E259F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444" y="2613145"/>
            <a:ext cx="5278298" cy="286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D924CA-E1DC-F4AC-DE6B-BD013A799ED3}"/>
              </a:ext>
            </a:extLst>
          </p:cNvPr>
          <p:cNvGrpSpPr/>
          <p:nvPr/>
        </p:nvGrpSpPr>
        <p:grpSpPr>
          <a:xfrm>
            <a:off x="101660" y="2007676"/>
            <a:ext cx="6345580" cy="4130314"/>
            <a:chOff x="150165" y="1980468"/>
            <a:chExt cx="6345580" cy="4130314"/>
          </a:xfrm>
        </p:grpSpPr>
        <p:grpSp>
          <p:nvGrpSpPr>
            <p:cNvPr id="22" name="Group 44">
              <a:extLst>
                <a:ext uri="{FF2B5EF4-FFF2-40B4-BE49-F238E27FC236}">
                  <a16:creationId xmlns:a16="http://schemas.microsoft.com/office/drawing/2014/main" id="{F44BB4B4-B2AE-C0B0-083D-F74C406CA89D}"/>
                </a:ext>
              </a:extLst>
            </p:cNvPr>
            <p:cNvGrpSpPr/>
            <p:nvPr/>
          </p:nvGrpSpPr>
          <p:grpSpPr>
            <a:xfrm>
              <a:off x="150165" y="1980468"/>
              <a:ext cx="4845938" cy="4130314"/>
              <a:chOff x="2047071" y="2594331"/>
              <a:chExt cx="4845938" cy="4130314"/>
            </a:xfrm>
          </p:grpSpPr>
          <p:pic>
            <p:nvPicPr>
              <p:cNvPr id="26" name="Picture 13" descr="A green circuit board with many slots&#10;&#10;Description automatically generated">
                <a:extLst>
                  <a:ext uri="{FF2B5EF4-FFF2-40B4-BE49-F238E27FC236}">
                    <a16:creationId xmlns:a16="http://schemas.microsoft.com/office/drawing/2014/main" id="{50379191-C834-758F-87B8-2B6BA1137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92769" y="5010978"/>
                <a:ext cx="2570501" cy="1713667"/>
              </a:xfrm>
              <a:prstGeom prst="rect">
                <a:avLst/>
              </a:prstGeom>
            </p:spPr>
          </p:pic>
          <p:pic>
            <p:nvPicPr>
              <p:cNvPr id="27" name="Picture 6" descr="Pixel Tablet: Google's latest comes with a twist - but can it find an  audience? | Science &amp; Tech News | Sky News">
                <a:extLst>
                  <a:ext uri="{FF2B5EF4-FFF2-40B4-BE49-F238E27FC236}">
                    <a16:creationId xmlns:a16="http://schemas.microsoft.com/office/drawing/2014/main" id="{BB95166D-F0FD-78B4-EB2B-76C33ED5F9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7071" y="2594331"/>
                <a:ext cx="4845938" cy="272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8" name="Curved Connector 30">
                <a:extLst>
                  <a:ext uri="{FF2B5EF4-FFF2-40B4-BE49-F238E27FC236}">
                    <a16:creationId xmlns:a16="http://schemas.microsoft.com/office/drawing/2014/main" id="{60382375-7EBF-D305-19C2-C938CE3B26E0}"/>
                  </a:ext>
                </a:extLst>
              </p:cNvPr>
              <p:cNvCxnSpPr/>
              <p:nvPr/>
            </p:nvCxnSpPr>
            <p:spPr>
              <a:xfrm rot="5400000" flipH="1" flipV="1">
                <a:off x="2263009" y="3785203"/>
                <a:ext cx="1150164" cy="914400"/>
              </a:xfrm>
              <a:prstGeom prst="curvedConnector3">
                <a:avLst>
                  <a:gd name="adj1" fmla="val 102501"/>
                </a:avLst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urved Connector 32">
                <a:extLst>
                  <a:ext uri="{FF2B5EF4-FFF2-40B4-BE49-F238E27FC236}">
                    <a16:creationId xmlns:a16="http://schemas.microsoft.com/office/drawing/2014/main" id="{8441E54E-82A3-1CE8-AD6D-63654B73E4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0891" y="4817485"/>
                <a:ext cx="1533884" cy="961809"/>
              </a:xfrm>
              <a:prstGeom prst="curvedConnector3">
                <a:avLst>
                  <a:gd name="adj1" fmla="val -889"/>
                </a:avLst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38">
                <a:extLst>
                  <a:ext uri="{FF2B5EF4-FFF2-40B4-BE49-F238E27FC236}">
                    <a16:creationId xmlns:a16="http://schemas.microsoft.com/office/drawing/2014/main" id="{22134026-A0E1-9DE3-0965-3517B5F646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21924" y="2889738"/>
                <a:ext cx="418682" cy="2203939"/>
              </a:xfrm>
              <a:prstGeom prst="line">
                <a:avLst/>
              </a:prstGeom>
              <a:ln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40">
                <a:extLst>
                  <a:ext uri="{FF2B5EF4-FFF2-40B4-BE49-F238E27FC236}">
                    <a16:creationId xmlns:a16="http://schemas.microsoft.com/office/drawing/2014/main" id="{42D57834-56F7-E0E2-271A-6C68396FCA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27696" y="2663244"/>
                <a:ext cx="418682" cy="2203939"/>
              </a:xfrm>
              <a:prstGeom prst="line">
                <a:avLst/>
              </a:prstGeom>
              <a:ln w="127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41">
                <a:extLst>
                  <a:ext uri="{FF2B5EF4-FFF2-40B4-BE49-F238E27FC236}">
                    <a16:creationId xmlns:a16="http://schemas.microsoft.com/office/drawing/2014/main" id="{A726FD91-B506-B990-E43E-EC88D247F5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223" y="3588833"/>
                <a:ext cx="310396" cy="1254370"/>
              </a:xfrm>
              <a:prstGeom prst="line">
                <a:avLst/>
              </a:prstGeom>
              <a:ln w="254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43">
                <a:extLst>
                  <a:ext uri="{FF2B5EF4-FFF2-40B4-BE49-F238E27FC236}">
                    <a16:creationId xmlns:a16="http://schemas.microsoft.com/office/drawing/2014/main" id="{C87155CE-47D8-A4B6-DBA6-7613A8BBF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8623" y="3741233"/>
                <a:ext cx="310396" cy="1254370"/>
              </a:xfrm>
              <a:prstGeom prst="line">
                <a:avLst/>
              </a:prstGeom>
              <a:ln w="254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6" descr="1460 Tie-Point Solderless Plug-In BreadBoard - BPS | Mouser">
              <a:extLst>
                <a:ext uri="{FF2B5EF4-FFF2-40B4-BE49-F238E27FC236}">
                  <a16:creationId xmlns:a16="http://schemas.microsoft.com/office/drawing/2014/main" id="{BC302C1F-13B3-579D-ACAE-AA07E6E90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44" y="2862870"/>
              <a:ext cx="2746401" cy="1995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원호 23">
              <a:extLst>
                <a:ext uri="{FF2B5EF4-FFF2-40B4-BE49-F238E27FC236}">
                  <a16:creationId xmlns:a16="http://schemas.microsoft.com/office/drawing/2014/main" id="{45734BA4-F774-915B-DE9A-D2CAC53D9394}"/>
                </a:ext>
              </a:extLst>
            </p:cNvPr>
            <p:cNvSpPr/>
            <p:nvPr/>
          </p:nvSpPr>
          <p:spPr>
            <a:xfrm rot="5400000">
              <a:off x="3305843" y="3477245"/>
              <a:ext cx="1582142" cy="1736431"/>
            </a:xfrm>
            <a:prstGeom prst="arc">
              <a:avLst>
                <a:gd name="adj1" fmla="val 15529238"/>
                <a:gd name="adj2" fmla="val 0"/>
              </a:avLst>
            </a:prstGeom>
            <a:noFill/>
            <a:ln w="508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CA99F13E-911D-5143-1434-56662AE7EC94}"/>
                </a:ext>
              </a:extLst>
            </p:cNvPr>
            <p:cNvSpPr/>
            <p:nvPr/>
          </p:nvSpPr>
          <p:spPr>
            <a:xfrm rot="17619376">
              <a:off x="3517686" y="3990372"/>
              <a:ext cx="1582142" cy="1736431"/>
            </a:xfrm>
            <a:prstGeom prst="arc">
              <a:avLst>
                <a:gd name="adj1" fmla="val 15529238"/>
                <a:gd name="adj2" fmla="val 0"/>
              </a:avLst>
            </a:prstGeom>
            <a:noFill/>
            <a:ln w="508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4318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스마트폰의 개발 영역확장</a:t>
            </a:r>
            <a:r>
              <a:rPr kumimoji="1" lang="en-US" altLang="ko-KR" sz="2800" b="1" dirty="0"/>
              <a:t>!! 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/>
              <a:t>라즈베리 파이와 스마트폰은 </a:t>
            </a:r>
            <a:r>
              <a:rPr kumimoji="1" lang="ko-KR" altLang="en-US" sz="2000" dirty="0">
                <a:solidFill>
                  <a:srgbClr val="C00000"/>
                </a:solidFill>
              </a:rPr>
              <a:t>근본</a:t>
            </a:r>
            <a:r>
              <a:rPr kumimoji="1" lang="ko-KR" altLang="en-US" sz="2000" dirty="0"/>
              <a:t>적으로 구성은 </a:t>
            </a:r>
            <a:r>
              <a:rPr kumimoji="1" lang="ko-KR" altLang="en-US" sz="2000" dirty="0">
                <a:solidFill>
                  <a:srgbClr val="C00000"/>
                </a:solidFill>
              </a:rPr>
              <a:t>같다</a:t>
            </a:r>
            <a:r>
              <a:rPr kumimoji="1" lang="en-US" altLang="ko-KR" sz="2000" dirty="0"/>
              <a:t>!</a:t>
            </a:r>
          </a:p>
          <a:p>
            <a:endParaRPr kumimoji="1" lang="en-US" altLang="ko-KR" sz="2000" dirty="0">
              <a:solidFill>
                <a:srgbClr val="DE3127"/>
              </a:solidFill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D924CA-E1DC-F4AC-DE6B-BD013A799ED3}"/>
              </a:ext>
            </a:extLst>
          </p:cNvPr>
          <p:cNvGrpSpPr/>
          <p:nvPr/>
        </p:nvGrpSpPr>
        <p:grpSpPr>
          <a:xfrm>
            <a:off x="260281" y="2034885"/>
            <a:ext cx="6345580" cy="4130314"/>
            <a:chOff x="150165" y="1980468"/>
            <a:chExt cx="6345580" cy="4130314"/>
          </a:xfrm>
        </p:grpSpPr>
        <p:grpSp>
          <p:nvGrpSpPr>
            <p:cNvPr id="22" name="Group 44">
              <a:extLst>
                <a:ext uri="{FF2B5EF4-FFF2-40B4-BE49-F238E27FC236}">
                  <a16:creationId xmlns:a16="http://schemas.microsoft.com/office/drawing/2014/main" id="{F44BB4B4-B2AE-C0B0-083D-F74C406CA89D}"/>
                </a:ext>
              </a:extLst>
            </p:cNvPr>
            <p:cNvGrpSpPr/>
            <p:nvPr/>
          </p:nvGrpSpPr>
          <p:grpSpPr>
            <a:xfrm>
              <a:off x="150165" y="1980468"/>
              <a:ext cx="4845938" cy="4130314"/>
              <a:chOff x="2047071" y="2594331"/>
              <a:chExt cx="4845938" cy="4130314"/>
            </a:xfrm>
          </p:grpSpPr>
          <p:pic>
            <p:nvPicPr>
              <p:cNvPr id="26" name="Picture 13" descr="A green circuit board with many slots&#10;&#10;Description automatically generated">
                <a:extLst>
                  <a:ext uri="{FF2B5EF4-FFF2-40B4-BE49-F238E27FC236}">
                    <a16:creationId xmlns:a16="http://schemas.microsoft.com/office/drawing/2014/main" id="{50379191-C834-758F-87B8-2B6BA1137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2769" y="5010978"/>
                <a:ext cx="2570501" cy="1713667"/>
              </a:xfrm>
              <a:prstGeom prst="rect">
                <a:avLst/>
              </a:prstGeom>
            </p:spPr>
          </p:pic>
          <p:pic>
            <p:nvPicPr>
              <p:cNvPr id="27" name="Picture 6" descr="Pixel Tablet: Google's latest comes with a twist - but can it find an  audience? | Science &amp; Tech News | Sky News">
                <a:extLst>
                  <a:ext uri="{FF2B5EF4-FFF2-40B4-BE49-F238E27FC236}">
                    <a16:creationId xmlns:a16="http://schemas.microsoft.com/office/drawing/2014/main" id="{BB95166D-F0FD-78B4-EB2B-76C33ED5F9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7071" y="2594331"/>
                <a:ext cx="4845938" cy="272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8" name="Curved Connector 30">
                <a:extLst>
                  <a:ext uri="{FF2B5EF4-FFF2-40B4-BE49-F238E27FC236}">
                    <a16:creationId xmlns:a16="http://schemas.microsoft.com/office/drawing/2014/main" id="{60382375-7EBF-D305-19C2-C938CE3B26E0}"/>
                  </a:ext>
                </a:extLst>
              </p:cNvPr>
              <p:cNvCxnSpPr/>
              <p:nvPr/>
            </p:nvCxnSpPr>
            <p:spPr>
              <a:xfrm rot="5400000" flipH="1" flipV="1">
                <a:off x="2263009" y="3785203"/>
                <a:ext cx="1150164" cy="914400"/>
              </a:xfrm>
              <a:prstGeom prst="curvedConnector3">
                <a:avLst>
                  <a:gd name="adj1" fmla="val 102501"/>
                </a:avLst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urved Connector 32">
                <a:extLst>
                  <a:ext uri="{FF2B5EF4-FFF2-40B4-BE49-F238E27FC236}">
                    <a16:creationId xmlns:a16="http://schemas.microsoft.com/office/drawing/2014/main" id="{8441E54E-82A3-1CE8-AD6D-63654B73E4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0891" y="4817485"/>
                <a:ext cx="1533884" cy="961809"/>
              </a:xfrm>
              <a:prstGeom prst="curvedConnector3">
                <a:avLst>
                  <a:gd name="adj1" fmla="val -889"/>
                </a:avLst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38">
                <a:extLst>
                  <a:ext uri="{FF2B5EF4-FFF2-40B4-BE49-F238E27FC236}">
                    <a16:creationId xmlns:a16="http://schemas.microsoft.com/office/drawing/2014/main" id="{22134026-A0E1-9DE3-0965-3517B5F646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21924" y="2889738"/>
                <a:ext cx="418682" cy="2203939"/>
              </a:xfrm>
              <a:prstGeom prst="line">
                <a:avLst/>
              </a:prstGeom>
              <a:ln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40">
                <a:extLst>
                  <a:ext uri="{FF2B5EF4-FFF2-40B4-BE49-F238E27FC236}">
                    <a16:creationId xmlns:a16="http://schemas.microsoft.com/office/drawing/2014/main" id="{42D57834-56F7-E0E2-271A-6C68396FCA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27696" y="2663244"/>
                <a:ext cx="418682" cy="2203939"/>
              </a:xfrm>
              <a:prstGeom prst="line">
                <a:avLst/>
              </a:prstGeom>
              <a:ln w="127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41">
                <a:extLst>
                  <a:ext uri="{FF2B5EF4-FFF2-40B4-BE49-F238E27FC236}">
                    <a16:creationId xmlns:a16="http://schemas.microsoft.com/office/drawing/2014/main" id="{A726FD91-B506-B990-E43E-EC88D247F5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6223" y="3588833"/>
                <a:ext cx="310396" cy="1254370"/>
              </a:xfrm>
              <a:prstGeom prst="line">
                <a:avLst/>
              </a:prstGeom>
              <a:ln w="254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43">
                <a:extLst>
                  <a:ext uri="{FF2B5EF4-FFF2-40B4-BE49-F238E27FC236}">
                    <a16:creationId xmlns:a16="http://schemas.microsoft.com/office/drawing/2014/main" id="{C87155CE-47D8-A4B6-DBA6-7613A8BBF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8623" y="3741233"/>
                <a:ext cx="310396" cy="1254370"/>
              </a:xfrm>
              <a:prstGeom prst="line">
                <a:avLst/>
              </a:prstGeom>
              <a:ln w="254000">
                <a:solidFill>
                  <a:srgbClr val="3A3A3A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6" descr="1460 Tie-Point Solderless Plug-In BreadBoard - BPS | Mouser">
              <a:extLst>
                <a:ext uri="{FF2B5EF4-FFF2-40B4-BE49-F238E27FC236}">
                  <a16:creationId xmlns:a16="http://schemas.microsoft.com/office/drawing/2014/main" id="{BC302C1F-13B3-579D-ACAE-AA07E6E90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44" y="2862870"/>
              <a:ext cx="2746401" cy="1995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원호 23">
              <a:extLst>
                <a:ext uri="{FF2B5EF4-FFF2-40B4-BE49-F238E27FC236}">
                  <a16:creationId xmlns:a16="http://schemas.microsoft.com/office/drawing/2014/main" id="{45734BA4-F774-915B-DE9A-D2CAC53D9394}"/>
                </a:ext>
              </a:extLst>
            </p:cNvPr>
            <p:cNvSpPr/>
            <p:nvPr/>
          </p:nvSpPr>
          <p:spPr>
            <a:xfrm rot="5400000">
              <a:off x="3305843" y="3477245"/>
              <a:ext cx="1582142" cy="1736431"/>
            </a:xfrm>
            <a:prstGeom prst="arc">
              <a:avLst>
                <a:gd name="adj1" fmla="val 15529238"/>
                <a:gd name="adj2" fmla="val 0"/>
              </a:avLst>
            </a:prstGeom>
            <a:noFill/>
            <a:ln w="508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CA99F13E-911D-5143-1434-56662AE7EC94}"/>
                </a:ext>
              </a:extLst>
            </p:cNvPr>
            <p:cNvSpPr/>
            <p:nvPr/>
          </p:nvSpPr>
          <p:spPr>
            <a:xfrm rot="17619376">
              <a:off x="3517686" y="3990372"/>
              <a:ext cx="1582142" cy="1736431"/>
            </a:xfrm>
            <a:prstGeom prst="arc">
              <a:avLst>
                <a:gd name="adj1" fmla="val 15529238"/>
                <a:gd name="adj2" fmla="val 0"/>
              </a:avLst>
            </a:prstGeom>
            <a:noFill/>
            <a:ln w="508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Picture 4" descr="50 Cool Raspberry Pi Projects for Summer 2024 | All3DP">
            <a:extLst>
              <a:ext uri="{FF2B5EF4-FFF2-40B4-BE49-F238E27FC236}">
                <a16:creationId xmlns:a16="http://schemas.microsoft.com/office/drawing/2014/main" id="{E7F62C5E-1B78-7D80-B2D9-DF2EB37F2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0" t="2298" r="20854" b="1"/>
          <a:stretch/>
        </p:blipFill>
        <p:spPr bwMode="auto">
          <a:xfrm>
            <a:off x="6819075" y="2294929"/>
            <a:ext cx="4697253" cy="374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022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스마트폰에서 우분투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리눅스</a:t>
            </a:r>
            <a:r>
              <a:rPr kumimoji="1" lang="en-US" altLang="ko-KR" sz="1800" b="1" dirty="0"/>
              <a:t>)</a:t>
            </a:r>
            <a:r>
              <a:rPr kumimoji="1" lang="ko-KR" altLang="en-US" sz="2800" b="1" dirty="0" err="1"/>
              <a:t>를</a:t>
            </a:r>
            <a:r>
              <a:rPr kumimoji="1" lang="ko-KR" altLang="en-US" sz="2800" b="1" dirty="0"/>
              <a:t> 사용할 수 없을까</a:t>
            </a:r>
            <a:r>
              <a:rPr kumimoji="1" lang="en-US" altLang="ko-KR" sz="2800" b="1" dirty="0"/>
              <a:t>?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0F5BF60C-9D97-45C7-7DE8-3DF19B312C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36E7F742-FB7C-EF1E-235C-38B1B12A2D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1042" name="Picture 18" descr="Is Android Really Open-Source? And Does It Even Matter?">
            <a:extLst>
              <a:ext uri="{FF2B5EF4-FFF2-40B4-BE49-F238E27FC236}">
                <a16:creationId xmlns:a16="http://schemas.microsoft.com/office/drawing/2014/main" id="{D0D9F18E-107F-9502-77EC-A3E5A33FD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75" y="1485137"/>
            <a:ext cx="8385050" cy="419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165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94900-6FBB-05C9-AE87-59894BAD9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492C0-D81F-04FA-E0B2-1A967DD42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스마트폰에서 우분투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리눅스</a:t>
            </a:r>
            <a:r>
              <a:rPr kumimoji="1" lang="en-US" altLang="ko-KR" sz="1800" b="1" dirty="0"/>
              <a:t>)</a:t>
            </a:r>
            <a:r>
              <a:rPr kumimoji="1" lang="ko-KR" altLang="en-US" sz="2800" b="1" dirty="0"/>
              <a:t>를 사용할 수 없을까</a:t>
            </a:r>
            <a:r>
              <a:rPr kumimoji="1" lang="en-US" altLang="ko-KR" sz="2800" b="1" dirty="0"/>
              <a:t>?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B63374-7988-0DD7-75D9-E0BFB91FF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1C7968E8-BB9F-3019-5563-4CEDE1D5A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5A8784D4-E528-08E1-A7A2-9D8D852454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CA04EAE8-B88B-BA0E-E1A4-2E92799BC1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853C2B-FF89-6430-B9A0-382AE8F56236}"/>
              </a:ext>
            </a:extLst>
          </p:cNvPr>
          <p:cNvGrpSpPr/>
          <p:nvPr/>
        </p:nvGrpSpPr>
        <p:grpSpPr>
          <a:xfrm>
            <a:off x="6219106" y="1311876"/>
            <a:ext cx="5510438" cy="2421924"/>
            <a:chOff x="737962" y="1927654"/>
            <a:chExt cx="5510438" cy="2421924"/>
          </a:xfrm>
        </p:grpSpPr>
        <p:pic>
          <p:nvPicPr>
            <p:cNvPr id="6146" name="Picture 2" descr="3 ways to Connect Android Phone to Windows 10 PC">
              <a:extLst>
                <a:ext uri="{FF2B5EF4-FFF2-40B4-BE49-F238E27FC236}">
                  <a16:creationId xmlns:a16="http://schemas.microsoft.com/office/drawing/2014/main" id="{DE8D4A39-3D2D-6E6D-33D3-1662136768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2" t="23164" r="6496" b="15396"/>
            <a:stretch/>
          </p:blipFill>
          <p:spPr bwMode="auto">
            <a:xfrm>
              <a:off x="737962" y="1927654"/>
              <a:ext cx="5510438" cy="2421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04DEBB-ACBE-DF80-3D44-34D7BAD0A23F}"/>
                </a:ext>
              </a:extLst>
            </p:cNvPr>
            <p:cNvSpPr/>
            <p:nvPr/>
          </p:nvSpPr>
          <p:spPr>
            <a:xfrm>
              <a:off x="1946527" y="1927654"/>
              <a:ext cx="1470454" cy="336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  <p:pic>
        <p:nvPicPr>
          <p:cNvPr id="6148" name="Picture 4" descr="Picture">
            <a:extLst>
              <a:ext uri="{FF2B5EF4-FFF2-40B4-BE49-F238E27FC236}">
                <a16:creationId xmlns:a16="http://schemas.microsoft.com/office/drawing/2014/main" id="{A3F9214D-B30E-AA07-875B-51E70DCDD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0" b="10760"/>
          <a:stretch/>
        </p:blipFill>
        <p:spPr bwMode="auto">
          <a:xfrm>
            <a:off x="6217744" y="3942746"/>
            <a:ext cx="5511800" cy="242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AE9AA60-D042-F405-421C-3EE8C660E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+mn-ea"/>
              </a:rPr>
              <a:t>1.</a:t>
            </a:r>
            <a:r>
              <a:rPr kumimoji="1" lang="ko-KR" altLang="en-US" sz="2000" dirty="0">
                <a:latin typeface="+mn-ea"/>
              </a:rPr>
              <a:t> 스마트폰과 컴퓨터를 연결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2.</a:t>
            </a:r>
            <a:r>
              <a:rPr kumimoji="1" lang="ko-KR" altLang="en-US" sz="2000" dirty="0">
                <a:latin typeface="+mn-ea"/>
              </a:rPr>
              <a:t> 휴대폰의 </a:t>
            </a:r>
            <a:r>
              <a:rPr kumimoji="1" lang="en-US" altLang="ko-KR" sz="2000" dirty="0">
                <a:solidFill>
                  <a:srgbClr val="DE3127"/>
                </a:solidFill>
                <a:latin typeface="+mn-ea"/>
              </a:rPr>
              <a:t>ADB</a:t>
            </a:r>
            <a:r>
              <a:rPr kumimoji="1" lang="en-US" altLang="ko-KR" sz="2000" dirty="0">
                <a:latin typeface="+mn-ea"/>
              </a:rPr>
              <a:t> </a:t>
            </a:r>
            <a:r>
              <a:rPr kumimoji="1" lang="ko-KR" altLang="en-US" sz="2000" dirty="0">
                <a:latin typeface="+mn-ea"/>
              </a:rPr>
              <a:t>보안 풀기 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3.</a:t>
            </a:r>
            <a:r>
              <a:rPr kumimoji="1" lang="ko-KR" altLang="en-US" sz="2000" dirty="0">
                <a:latin typeface="+mn-ea"/>
              </a:rPr>
              <a:t> 컴퓨터에 </a:t>
            </a:r>
            <a:r>
              <a:rPr kumimoji="1" lang="en-US" altLang="ko-KR" sz="2000" dirty="0">
                <a:latin typeface="+mn-ea"/>
              </a:rPr>
              <a:t>ADB </a:t>
            </a:r>
            <a:r>
              <a:rPr kumimoji="1" lang="ko-KR" altLang="en-US" sz="2000" dirty="0">
                <a:latin typeface="+mn-ea"/>
              </a:rPr>
              <a:t>프로그램 설치하기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4.</a:t>
            </a:r>
            <a:r>
              <a:rPr kumimoji="1" lang="ko-KR" altLang="en-US" sz="2000" dirty="0">
                <a:latin typeface="+mn-ea"/>
              </a:rPr>
              <a:t> 윈도우 터미널 창 열어서 </a:t>
            </a:r>
            <a:r>
              <a:rPr kumimoji="1" lang="en-US" altLang="ko-KR" sz="2000" dirty="0">
                <a:latin typeface="+mn-ea"/>
              </a:rPr>
              <a:t>ADB </a:t>
            </a:r>
            <a:r>
              <a:rPr kumimoji="1" lang="ko-KR" altLang="en-US" sz="2000" dirty="0">
                <a:latin typeface="+mn-ea"/>
              </a:rPr>
              <a:t>프로그램 실행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B15745-FD54-8F34-9312-51E890F75CA0}"/>
              </a:ext>
            </a:extLst>
          </p:cNvPr>
          <p:cNvSpPr txBox="1"/>
          <p:nvPr/>
        </p:nvSpPr>
        <p:spPr>
          <a:xfrm rot="5400000">
            <a:off x="2811160" y="2833434"/>
            <a:ext cx="8771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/>
              <a:t>…</a:t>
            </a:r>
            <a:endParaRPr lang="en-KR" sz="6600" dirty="0"/>
          </a:p>
        </p:txBody>
      </p:sp>
    </p:spTree>
    <p:extLst>
      <p:ext uri="{BB962C8B-B14F-4D97-AF65-F5344CB8AC3E}">
        <p14:creationId xmlns:p14="http://schemas.microsoft.com/office/powerpoint/2010/main" val="3183443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0D091-89A9-F295-51D3-D7945EC33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25D8A5F-145A-1B7F-D9BB-3246D84C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2BCFA777-8CAE-FC66-609A-95F319515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56C63F-30F2-CDC2-CF1E-AE473D3F4451}"/>
              </a:ext>
            </a:extLst>
          </p:cNvPr>
          <p:cNvSpPr txBox="1"/>
          <p:nvPr/>
        </p:nvSpPr>
        <p:spPr>
          <a:xfrm>
            <a:off x="1585431" y="2413394"/>
            <a:ext cx="9021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컴퓨터는 무엇일까</a:t>
            </a:r>
            <a:r>
              <a:rPr kumimoji="1" lang="en-US" altLang="ko-KR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endParaRPr lang="ko-KR" altLang="en-US" sz="3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631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8DDFE-42D0-344E-5D1A-661D7282C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0467B-415F-603C-47EA-81F9B119E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스마트폰에서 우분투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리눅스</a:t>
            </a:r>
            <a:r>
              <a:rPr kumimoji="1" lang="en-US" altLang="ko-KR" sz="1800" b="1" dirty="0"/>
              <a:t>)</a:t>
            </a:r>
            <a:r>
              <a:rPr kumimoji="1" lang="ko-KR" altLang="en-US" sz="2800" b="1" dirty="0"/>
              <a:t>를 사용할 수 없을까</a:t>
            </a:r>
            <a:r>
              <a:rPr kumimoji="1" lang="en-US" altLang="ko-KR" sz="2800" b="1" dirty="0"/>
              <a:t>?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00EF6E-7B23-0DD2-A6C8-F7A0AF5F2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8D11E1EB-242D-FECF-4D0F-3B1C2557F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E51399D5-CBDB-EA8B-906D-12401A894B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B3CB5586-9D4D-7C9D-A648-E9463E7292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A0958C-E08C-730E-49EA-80F72EAFC37E}"/>
              </a:ext>
            </a:extLst>
          </p:cNvPr>
          <p:cNvGrpSpPr/>
          <p:nvPr/>
        </p:nvGrpSpPr>
        <p:grpSpPr>
          <a:xfrm>
            <a:off x="6219106" y="1311876"/>
            <a:ext cx="5510438" cy="2421924"/>
            <a:chOff x="737962" y="1927654"/>
            <a:chExt cx="5510438" cy="2421924"/>
          </a:xfrm>
        </p:grpSpPr>
        <p:pic>
          <p:nvPicPr>
            <p:cNvPr id="6146" name="Picture 2" descr="3 ways to Connect Android Phone to Windows 10 PC">
              <a:extLst>
                <a:ext uri="{FF2B5EF4-FFF2-40B4-BE49-F238E27FC236}">
                  <a16:creationId xmlns:a16="http://schemas.microsoft.com/office/drawing/2014/main" id="{CED250F5-665A-38AF-5372-DB7B910F19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2" t="23164" r="6496" b="15396"/>
            <a:stretch/>
          </p:blipFill>
          <p:spPr bwMode="auto">
            <a:xfrm>
              <a:off x="737962" y="1927654"/>
              <a:ext cx="5510438" cy="2421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FEA602-8002-3890-9063-738474FC9C7A}"/>
                </a:ext>
              </a:extLst>
            </p:cNvPr>
            <p:cNvSpPr/>
            <p:nvPr/>
          </p:nvSpPr>
          <p:spPr>
            <a:xfrm>
              <a:off x="1946527" y="1927654"/>
              <a:ext cx="1470454" cy="336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  <p:pic>
        <p:nvPicPr>
          <p:cNvPr id="6148" name="Picture 4" descr="Picture">
            <a:extLst>
              <a:ext uri="{FF2B5EF4-FFF2-40B4-BE49-F238E27FC236}">
                <a16:creationId xmlns:a16="http://schemas.microsoft.com/office/drawing/2014/main" id="{AED7BD3C-C2AB-1E26-F223-CC4A5FFB9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0" b="10760"/>
          <a:stretch/>
        </p:blipFill>
        <p:spPr bwMode="auto">
          <a:xfrm>
            <a:off x="6217744" y="3942746"/>
            <a:ext cx="5511800" cy="242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55A006A-FCC6-6B27-D5DF-685EE8D75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+mn-ea"/>
              </a:rPr>
              <a:t>1.</a:t>
            </a:r>
            <a:r>
              <a:rPr kumimoji="1" lang="ko-KR" altLang="en-US" sz="2000" dirty="0">
                <a:latin typeface="+mn-ea"/>
              </a:rPr>
              <a:t> 스마트폰과 컴퓨터를 연결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2.</a:t>
            </a:r>
            <a:r>
              <a:rPr kumimoji="1" lang="ko-KR" altLang="en-US" sz="2000" dirty="0">
                <a:latin typeface="+mn-ea"/>
              </a:rPr>
              <a:t> 휴대폰의 </a:t>
            </a:r>
            <a:r>
              <a:rPr kumimoji="1" lang="en-US" altLang="ko-KR" sz="2000" dirty="0">
                <a:solidFill>
                  <a:srgbClr val="DE3127"/>
                </a:solidFill>
                <a:latin typeface="+mn-ea"/>
              </a:rPr>
              <a:t>ADB</a:t>
            </a:r>
            <a:r>
              <a:rPr kumimoji="1" lang="en-US" altLang="ko-KR" sz="2000" dirty="0">
                <a:latin typeface="+mn-ea"/>
              </a:rPr>
              <a:t> </a:t>
            </a:r>
            <a:r>
              <a:rPr kumimoji="1" lang="ko-KR" altLang="en-US" sz="2000" dirty="0">
                <a:latin typeface="+mn-ea"/>
              </a:rPr>
              <a:t>보안 풀기 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3.</a:t>
            </a:r>
            <a:r>
              <a:rPr kumimoji="1" lang="ko-KR" altLang="en-US" sz="2000" dirty="0">
                <a:latin typeface="+mn-ea"/>
              </a:rPr>
              <a:t> 컴퓨터에 </a:t>
            </a:r>
            <a:r>
              <a:rPr kumimoji="1" lang="en-US" altLang="ko-KR" sz="2000" dirty="0">
                <a:latin typeface="+mn-ea"/>
              </a:rPr>
              <a:t>ADB </a:t>
            </a:r>
            <a:r>
              <a:rPr kumimoji="1" lang="ko-KR" altLang="en-US" sz="2000" dirty="0">
                <a:latin typeface="+mn-ea"/>
              </a:rPr>
              <a:t>프로그램 설치하기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4.</a:t>
            </a:r>
            <a:r>
              <a:rPr kumimoji="1" lang="ko-KR" altLang="en-US" sz="2000" dirty="0">
                <a:latin typeface="+mn-ea"/>
              </a:rPr>
              <a:t> 윈도우 터미널 창 열어서 </a:t>
            </a:r>
            <a:r>
              <a:rPr kumimoji="1" lang="en-US" altLang="ko-KR" sz="2000" dirty="0">
                <a:latin typeface="+mn-ea"/>
              </a:rPr>
              <a:t>ADB </a:t>
            </a:r>
            <a:r>
              <a:rPr kumimoji="1" lang="ko-KR" altLang="en-US" sz="2000" dirty="0">
                <a:latin typeface="+mn-ea"/>
              </a:rPr>
              <a:t>프로그램 실행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3200" dirty="0">
                <a:latin typeface="+mn-ea"/>
              </a:rPr>
              <a:t>5.</a:t>
            </a:r>
            <a:r>
              <a:rPr kumimoji="1" lang="ko-KR" altLang="en-US" sz="3200" dirty="0">
                <a:latin typeface="+mn-ea"/>
              </a:rPr>
              <a:t> </a:t>
            </a:r>
            <a:r>
              <a:rPr kumimoji="1" lang="en-US" altLang="ko-KR" sz="3200" dirty="0">
                <a:latin typeface="+mn-ea"/>
              </a:rPr>
              <a:t>!!!!!!!</a:t>
            </a:r>
            <a:r>
              <a:rPr kumimoji="1" lang="ko-KR" altLang="en-US" sz="3200" dirty="0">
                <a:latin typeface="+mn-ea"/>
              </a:rPr>
              <a:t> 너무 </a:t>
            </a:r>
            <a:r>
              <a:rPr kumimoji="1" lang="ko-KR" altLang="en-US" sz="3200" dirty="0">
                <a:solidFill>
                  <a:srgbClr val="DE3127"/>
                </a:solidFill>
                <a:latin typeface="+mn-ea"/>
              </a:rPr>
              <a:t>복잡</a:t>
            </a:r>
            <a:r>
              <a:rPr kumimoji="1" lang="ko-KR" altLang="en-US" sz="3200" dirty="0">
                <a:latin typeface="+mn-ea"/>
              </a:rPr>
              <a:t>하다</a:t>
            </a:r>
            <a:r>
              <a:rPr kumimoji="1" lang="en-US" altLang="ko-KR" sz="3200" dirty="0">
                <a:latin typeface="+mn-ea"/>
              </a:rPr>
              <a:t>!!!!!!!</a:t>
            </a: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5838DC-7625-4C60-6366-286557405043}"/>
              </a:ext>
            </a:extLst>
          </p:cNvPr>
          <p:cNvSpPr txBox="1"/>
          <p:nvPr/>
        </p:nvSpPr>
        <p:spPr>
          <a:xfrm rot="5400000">
            <a:off x="2811160" y="2833434"/>
            <a:ext cx="8771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/>
              <a:t>…</a:t>
            </a:r>
            <a:endParaRPr lang="en-KR" sz="6600" dirty="0"/>
          </a:p>
        </p:txBody>
      </p:sp>
    </p:spTree>
    <p:extLst>
      <p:ext uri="{BB962C8B-B14F-4D97-AF65-F5344CB8AC3E}">
        <p14:creationId xmlns:p14="http://schemas.microsoft.com/office/powerpoint/2010/main" val="4079000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DB083-AC00-61EB-008C-F5940B02A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0F6EFB8-39AA-98EC-0206-48A0DF7CE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8B55DB52-9EB5-4C95-7432-A8B7AA68A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8EEA69-4A01-8945-7B07-74C17CE43E4E}"/>
              </a:ext>
            </a:extLst>
          </p:cNvPr>
          <p:cNvSpPr txBox="1"/>
          <p:nvPr/>
        </p:nvSpPr>
        <p:spPr>
          <a:xfrm>
            <a:off x="1585431" y="2413394"/>
            <a:ext cx="9021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요약 해서 무엇인가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endParaRPr lang="ko-KR" altLang="en-US" sz="3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826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안드로이드는 경량화와 보안을 위해 기능이 삭제 되었다</a:t>
            </a:r>
            <a:r>
              <a:rPr kumimoji="1" lang="en-US" altLang="ko-KR" sz="2800" b="1" dirty="0"/>
              <a:t>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0F5BF60C-9D97-45C7-7DE8-3DF19B312C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36E7F742-FB7C-EF1E-235C-38B1B12A2D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C98F32C-9881-B036-3605-2093211BE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245" y="840600"/>
            <a:ext cx="8262309" cy="51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18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안드로이드는 경량화와 보안을 위해 기능이 삭제 되었다</a:t>
            </a:r>
            <a:r>
              <a:rPr kumimoji="1" lang="en-US" altLang="ko-KR" sz="2800" b="1" dirty="0"/>
              <a:t>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0F5BF60C-9D97-45C7-7DE8-3DF19B312C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36E7F742-FB7C-EF1E-235C-38B1B12A2D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39BE84A-D784-3C40-F2EC-3037CBDED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200" y="578467"/>
            <a:ext cx="8265600" cy="63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0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>
                <a:solidFill>
                  <a:srgbClr val="DE3127"/>
                </a:solidFill>
              </a:rPr>
              <a:t>원한다면</a:t>
            </a:r>
            <a:r>
              <a:rPr kumimoji="1" lang="ko-KR" altLang="en-US" sz="2800" b="1" dirty="0"/>
              <a:t> 기능을 </a:t>
            </a:r>
            <a:r>
              <a:rPr kumimoji="1" lang="ko-KR" altLang="en-US" sz="2800" b="1" dirty="0">
                <a:solidFill>
                  <a:srgbClr val="DE3127"/>
                </a:solidFill>
              </a:rPr>
              <a:t>추가</a:t>
            </a:r>
            <a:r>
              <a:rPr kumimoji="1" lang="ko-KR" altLang="en-US" sz="2800" b="1" dirty="0"/>
              <a:t> 및 </a:t>
            </a:r>
            <a:r>
              <a:rPr kumimoji="1" lang="ko-KR" altLang="en-US" sz="2800" b="1" dirty="0">
                <a:solidFill>
                  <a:srgbClr val="DE3127"/>
                </a:solidFill>
              </a:rPr>
              <a:t>확장</a:t>
            </a:r>
            <a:r>
              <a:rPr kumimoji="1" lang="ko-KR" altLang="en-US" sz="2800" b="1" dirty="0"/>
              <a:t> 할 수 있다</a:t>
            </a:r>
            <a:r>
              <a:rPr kumimoji="1" lang="en-US" altLang="ko-KR" sz="2800" b="1" dirty="0"/>
              <a:t>.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0F5BF60C-9D97-45C7-7DE8-3DF19B312C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36E7F742-FB7C-EF1E-235C-38B1B12A2D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D227EC1-EEE1-75E0-AA9F-6352D3635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245" y="822386"/>
            <a:ext cx="7289800" cy="4457700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424DBED-EC20-7962-5FA0-9C47CEFB5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116" y="2819603"/>
            <a:ext cx="7772400" cy="40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65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기능을 최대한 추가한 </a:t>
            </a:r>
            <a:r>
              <a:rPr kumimoji="1" lang="ko-KR" altLang="en-US" sz="2800" b="1" dirty="0">
                <a:solidFill>
                  <a:srgbClr val="DE3127"/>
                </a:solidFill>
              </a:rPr>
              <a:t>앱</a:t>
            </a:r>
            <a:r>
              <a:rPr kumimoji="1" lang="ko-KR" altLang="en-US" sz="2800" b="1" dirty="0"/>
              <a:t>은 없나요</a:t>
            </a:r>
            <a:r>
              <a:rPr kumimoji="1" lang="en-US" altLang="ko-KR" sz="2800" b="1" dirty="0"/>
              <a:t>?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삭제된 기능을 쉽게 사용 가능하도록 만든 어플리케이션이 존재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en-US" altLang="ko-KR" sz="2000" dirty="0" err="1">
                <a:solidFill>
                  <a:srgbClr val="DE3127"/>
                </a:solidFill>
                <a:latin typeface="+mn-ea"/>
              </a:rPr>
              <a:t>Termux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라는 애플리케이션을 통해 개발 환경 구축이 가능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내부적으로 시스템 콜을 이용하여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ADB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와 동일한 환경을 제공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C++, Python, NodeJS 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등 다양한 개발 언어 지원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SSH 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서버를 설치하여 원격 제어도 가능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B44C66E2-B1DA-672D-76B1-6DB9C750F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904" y="735912"/>
            <a:ext cx="2838640" cy="558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01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596CE-27BA-7013-B3A7-E0B170064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B32E9-3A08-5094-6562-15339D246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기능을 최대한 추가한 </a:t>
            </a:r>
            <a:r>
              <a:rPr kumimoji="1" lang="ko-KR" altLang="en-US" sz="2800" b="1" dirty="0">
                <a:solidFill>
                  <a:srgbClr val="DE3127"/>
                </a:solidFill>
              </a:rPr>
              <a:t>앱</a:t>
            </a:r>
            <a:r>
              <a:rPr kumimoji="1" lang="ko-KR" altLang="en-US" sz="2800" b="1" dirty="0"/>
              <a:t>은 없나요</a:t>
            </a:r>
            <a:r>
              <a:rPr kumimoji="1" lang="en-US" altLang="ko-KR" sz="2800" b="1" dirty="0"/>
              <a:t>?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7B9F59-9CC2-DF81-63D2-12DB461CC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54B3068-B602-0DB9-B45D-602BCBBBB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안드로이드를 활용하여 리눅스로 사용 할 수 있다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.</a:t>
            </a: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다른 사람이 미리 만들어 둔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확장 도구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가 있다는 것을 알게 되었다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.</a:t>
            </a: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코딩 관련이나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서버로 충분히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사용이 가능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하다는 것을 알게 되었다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.</a:t>
            </a: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남은 건 이제 무엇일까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F99C8371-5F77-3712-0A7C-DB89790B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55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A45361-028C-0CCE-A60F-A2F8CF25A499}"/>
              </a:ext>
            </a:extLst>
          </p:cNvPr>
          <p:cNvSpPr txBox="1"/>
          <p:nvPr/>
        </p:nvSpPr>
        <p:spPr>
          <a:xfrm>
            <a:off x="1173715" y="1831354"/>
            <a:ext cx="98445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200" dirty="0">
                <a:latin typeface="+mn-ea"/>
              </a:rPr>
              <a:t> </a:t>
            </a:r>
            <a:r>
              <a:rPr kumimoji="1" lang="en-US" altLang="ko-KR" sz="3200" dirty="0">
                <a:latin typeface="+mn-ea"/>
              </a:rPr>
              <a:t>!!</a:t>
            </a:r>
            <a:r>
              <a:rPr kumimoji="1" lang="ko-KR" altLang="en-US" sz="3200" dirty="0">
                <a:latin typeface="+mn-ea"/>
              </a:rPr>
              <a:t> </a:t>
            </a:r>
            <a:r>
              <a:rPr kumimoji="1" lang="ko-KR" altLang="en-US" sz="4800" b="1" dirty="0">
                <a:latin typeface="+mn-ea"/>
              </a:rPr>
              <a:t>웹 서버를 만들어 볼까요</a:t>
            </a:r>
            <a:r>
              <a:rPr kumimoji="1" lang="en-US" altLang="ko-KR" sz="4800" b="1" dirty="0">
                <a:latin typeface="+mn-ea"/>
              </a:rPr>
              <a:t>?</a:t>
            </a:r>
            <a:r>
              <a:rPr kumimoji="1" lang="ko-KR" altLang="en-US" sz="4800" b="1" dirty="0">
                <a:latin typeface="+mn-ea"/>
              </a:rPr>
              <a:t> </a:t>
            </a:r>
            <a:r>
              <a:rPr kumimoji="1" lang="en-US" altLang="ko-KR" sz="3200" dirty="0">
                <a:latin typeface="+mn-ea"/>
              </a:rPr>
              <a:t>!!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17AE2B-AA15-1A06-E94C-284B5F2720CF}"/>
              </a:ext>
            </a:extLst>
          </p:cNvPr>
          <p:cNvSpPr txBox="1"/>
          <p:nvPr/>
        </p:nvSpPr>
        <p:spPr>
          <a:xfrm>
            <a:off x="1855254" y="3319320"/>
            <a:ext cx="9021137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+mn-ea"/>
              </a:rPr>
              <a:t>시연 대상 기기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안드로이드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500" dirty="0">
              <a:latin typeface="+mn-ea"/>
            </a:endParaRPr>
          </a:p>
          <a:p>
            <a:r>
              <a:rPr lang="ko-KR" altLang="en-US" sz="2000" dirty="0">
                <a:solidFill>
                  <a:srgbClr val="DE3127"/>
                </a:solidFill>
                <a:latin typeface="+mn-ea"/>
              </a:rPr>
              <a:t>아이폰</a:t>
            </a:r>
            <a:r>
              <a:rPr lang="ko-KR" altLang="en-US" sz="2000" dirty="0">
                <a:latin typeface="+mn-ea"/>
              </a:rPr>
              <a:t>의 경우에는 정책상 </a:t>
            </a:r>
            <a:r>
              <a:rPr lang="ko-KR" altLang="en-US" sz="2000" dirty="0">
                <a:solidFill>
                  <a:srgbClr val="DE3127"/>
                </a:solidFill>
                <a:latin typeface="+mn-ea"/>
              </a:rPr>
              <a:t>유럽</a:t>
            </a:r>
            <a:r>
              <a:rPr lang="ko-KR" altLang="en-US" sz="2000" dirty="0">
                <a:latin typeface="+mn-ea"/>
              </a:rPr>
              <a:t>에서만 가능합니다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3738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시연 순서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+mn-ea"/>
              </a:rPr>
              <a:t>1. </a:t>
            </a:r>
            <a:r>
              <a:rPr kumimoji="1" lang="ko-KR" altLang="en-US" sz="2000" dirty="0">
                <a:latin typeface="+mn-ea"/>
              </a:rPr>
              <a:t>안드로이드 폰에 </a:t>
            </a:r>
            <a:r>
              <a:rPr kumimoji="1" lang="en-US" altLang="ko-KR" sz="2000" dirty="0" err="1">
                <a:latin typeface="+mn-ea"/>
              </a:rPr>
              <a:t>Termux</a:t>
            </a:r>
            <a:r>
              <a:rPr kumimoji="1" lang="en-US" altLang="ko-KR" sz="2000" dirty="0">
                <a:latin typeface="+mn-ea"/>
              </a:rPr>
              <a:t> (</a:t>
            </a:r>
            <a:r>
              <a:rPr kumimoji="1" lang="ko-KR" altLang="en-US" sz="2000" dirty="0">
                <a:latin typeface="+mn-ea"/>
              </a:rPr>
              <a:t>기능 확장용 앱</a:t>
            </a:r>
            <a:r>
              <a:rPr kumimoji="1" lang="en-US" altLang="ko-KR" sz="2000" dirty="0">
                <a:latin typeface="+mn-ea"/>
              </a:rPr>
              <a:t>) </a:t>
            </a:r>
            <a:r>
              <a:rPr kumimoji="1" lang="ko-KR" altLang="en-US" sz="2000" dirty="0">
                <a:latin typeface="+mn-ea"/>
              </a:rPr>
              <a:t>설치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2. </a:t>
            </a:r>
            <a:r>
              <a:rPr kumimoji="1" lang="en-US" altLang="ko-KR" sz="2000" dirty="0" err="1">
                <a:latin typeface="+mn-ea"/>
              </a:rPr>
              <a:t>Termux</a:t>
            </a:r>
            <a:r>
              <a:rPr kumimoji="1" lang="ko-KR" altLang="en-US" sz="2000" dirty="0">
                <a:latin typeface="+mn-ea"/>
              </a:rPr>
              <a:t> 앱에서 </a:t>
            </a:r>
            <a:r>
              <a:rPr kumimoji="1" lang="en-US" altLang="ko-KR" sz="2000" dirty="0">
                <a:latin typeface="+mn-ea"/>
              </a:rPr>
              <a:t>Python </a:t>
            </a:r>
            <a:r>
              <a:rPr kumimoji="1" lang="ko-KR" altLang="en-US" sz="2000" dirty="0">
                <a:latin typeface="+mn-ea"/>
              </a:rPr>
              <a:t>설치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3. Flask </a:t>
            </a:r>
            <a:r>
              <a:rPr kumimoji="1" lang="ko-KR" altLang="en-US" sz="2000" dirty="0">
                <a:latin typeface="+mn-ea"/>
              </a:rPr>
              <a:t>웹 서버 코드 작성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4. </a:t>
            </a:r>
            <a:r>
              <a:rPr kumimoji="1" lang="ko-KR" altLang="en-US" sz="2000" dirty="0">
                <a:latin typeface="+mn-ea"/>
              </a:rPr>
              <a:t>서버 접속 확인</a:t>
            </a:r>
            <a:endParaRPr kumimoji="1" lang="en-US" altLang="ko-KR" sz="2000" dirty="0"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pPr lvl="1"/>
            <a:endParaRPr kumimoji="1" lang="en-US" altLang="ko-KR" sz="2000" dirty="0"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20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/>
              <a:t>시연 </a:t>
            </a:r>
            <a:r>
              <a:rPr kumimoji="1" lang="en-US" altLang="ko-KR" sz="2800" b="1"/>
              <a:t>-</a:t>
            </a:r>
            <a:r>
              <a:rPr kumimoji="1" lang="ko-KR" altLang="en-US" sz="2800" b="1"/>
              <a:t> 안드로이드 폰으로 서버 구축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9C69281-AC40-6527-493C-536E5EEA5A54}"/>
              </a:ext>
            </a:extLst>
          </p:cNvPr>
          <p:cNvGrpSpPr/>
          <p:nvPr/>
        </p:nvGrpSpPr>
        <p:grpSpPr>
          <a:xfrm>
            <a:off x="6783064" y="1421313"/>
            <a:ext cx="3562943" cy="4015374"/>
            <a:chOff x="5813611" y="2553406"/>
            <a:chExt cx="3092118" cy="348476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353B669-3305-0DE1-D478-068FC732E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13612" y="2553406"/>
              <a:ext cx="3092117" cy="30921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D6B72C-3ED3-A92D-F62E-0987D5312C7B}"/>
                </a:ext>
              </a:extLst>
            </p:cNvPr>
            <p:cNvSpPr txBox="1"/>
            <p:nvPr/>
          </p:nvSpPr>
          <p:spPr>
            <a:xfrm>
              <a:off x="5813611" y="5668837"/>
              <a:ext cx="3092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/>
                <a:t>Download Page Github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FF4FEC-669A-EB81-8518-80E646E728E7}"/>
              </a:ext>
            </a:extLst>
          </p:cNvPr>
          <p:cNvGrpSpPr/>
          <p:nvPr/>
        </p:nvGrpSpPr>
        <p:grpSpPr>
          <a:xfrm>
            <a:off x="1682869" y="1421313"/>
            <a:ext cx="3562941" cy="4042149"/>
            <a:chOff x="838200" y="2466001"/>
            <a:chExt cx="3092117" cy="350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7F07CA7-F054-3A1D-2FCA-B1AD5950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8201" y="2466001"/>
              <a:ext cx="3092116" cy="309211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606B0D-B858-A911-2E9B-6F1D75D63301}"/>
                </a:ext>
              </a:extLst>
            </p:cNvPr>
            <p:cNvSpPr txBox="1"/>
            <p:nvPr/>
          </p:nvSpPr>
          <p:spPr>
            <a:xfrm>
              <a:off x="838200" y="5604669"/>
              <a:ext cx="3092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/>
                <a:t>App Download URL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457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FF79B-D28C-355B-0706-6F53CD693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5AB7E-2C2F-97C3-D7D2-AA0D2A20A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en-US" altLang="en-US" sz="2800" b="1" dirty="0"/>
              <a:t>No! Raspberry PI, YESSSSSS Your Phone!!!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D68641-E2CD-32E2-628B-510D7695F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E2973F3F-EF86-E9C1-59BF-3234D3900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E6869-C3D5-2465-4A29-EB995281D078}"/>
              </a:ext>
            </a:extLst>
          </p:cNvPr>
          <p:cNvSpPr txBox="1"/>
          <p:nvPr/>
        </p:nvSpPr>
        <p:spPr>
          <a:xfrm>
            <a:off x="5020963" y="2767279"/>
            <a:ext cx="60980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z="8000" b="1" dirty="0"/>
              <a:t>VS</a:t>
            </a:r>
            <a:endParaRPr lang="en-KR" sz="8000" dirty="0"/>
          </a:p>
        </p:txBody>
      </p:sp>
      <p:pic>
        <p:nvPicPr>
          <p:cNvPr id="13314" name="Picture 2" descr="RASPBERRY PI PICO W - Raspberry-pi - SBC, Raspberry Pi Pico W, RP2040">
            <a:extLst>
              <a:ext uri="{FF2B5EF4-FFF2-40B4-BE49-F238E27FC236}">
                <a16:creationId xmlns:a16="http://schemas.microsoft.com/office/drawing/2014/main" id="{78DF5A58-EBA7-D46D-2964-823340EE8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636" y="1921475"/>
            <a:ext cx="4797557" cy="30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large black machine with a monitor and a monitor on top&#10;&#10;Description automatically generated">
            <a:extLst>
              <a:ext uri="{FF2B5EF4-FFF2-40B4-BE49-F238E27FC236}">
                <a16:creationId xmlns:a16="http://schemas.microsoft.com/office/drawing/2014/main" id="{35E1AF9D-3B06-8B90-4637-E966A6E0B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96801" y="1891871"/>
            <a:ext cx="4099010" cy="30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26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/>
              <a:t>시연 </a:t>
            </a:r>
            <a:r>
              <a:rPr kumimoji="1" lang="en-US" altLang="ko-KR" sz="2800" b="1"/>
              <a:t>-</a:t>
            </a:r>
            <a:r>
              <a:rPr kumimoji="1" lang="ko-KR" altLang="en-US" sz="2800" b="1"/>
              <a:t> </a:t>
            </a:r>
            <a:r>
              <a:rPr kumimoji="1" lang="en-US" altLang="ko-KR" sz="2800" b="1"/>
              <a:t>Python </a:t>
            </a:r>
            <a:r>
              <a:rPr kumimoji="1" lang="ko-KR" altLang="en-US" sz="2800" b="1"/>
              <a:t>개발 환경 구축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400" dirty="0">
                <a:latin typeface="Lucida Console" panose="020B0609040504020204" pitchFamily="49" charset="0"/>
              </a:rPr>
              <a:t>$ pkg install nano python</a:t>
            </a:r>
          </a:p>
          <a:p>
            <a:pPr marL="0" indent="0">
              <a:buNone/>
            </a:pPr>
            <a:r>
              <a:rPr kumimoji="1" lang="en-US" altLang="ko-KR" sz="2400" dirty="0">
                <a:latin typeface="Lucida Console" panose="020B0609040504020204" pitchFamily="49" charset="0"/>
              </a:rPr>
              <a:t>$ pip install flask</a:t>
            </a: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85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시연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Python</a:t>
            </a:r>
            <a:r>
              <a:rPr kumimoji="1" lang="ko-KR" altLang="en-US" sz="2800" b="1" dirty="0"/>
              <a:t> 웹서버 구축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>
                <a:effectLst/>
                <a:latin typeface="Lucida Console" panose="020B0609040504020204" pitchFamily="49" charset="0"/>
              </a:rPr>
              <a:t>$ nano </a:t>
            </a:r>
            <a:r>
              <a:rPr lang="en-US" sz="2400" b="0" i="0" dirty="0" err="1">
                <a:effectLst/>
                <a:latin typeface="Lucida Console" panose="020B0609040504020204" pitchFamily="49" charset="0"/>
              </a:rPr>
              <a:t>main.py</a:t>
            </a:r>
            <a:endParaRPr lang="en-US" sz="2400" b="0" i="0" dirty="0">
              <a:effectLst/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endParaRPr lang="en-US" sz="2400" b="0" i="0" dirty="0">
              <a:solidFill>
                <a:srgbClr val="FF7B72"/>
              </a:solidFill>
              <a:effectLst/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>
                <a:solidFill>
                  <a:srgbClr val="FF7B72"/>
                </a:solidFill>
                <a:effectLst/>
                <a:latin typeface="Lucida Console" panose="020B0609040504020204" pitchFamily="49" charset="0"/>
              </a:rPr>
              <a:t>from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400" b="0" i="0" dirty="0">
                <a:effectLst/>
                <a:latin typeface="Lucida Console" panose="020B0609040504020204" pitchFamily="49" charset="0"/>
              </a:rPr>
              <a:t>flask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400" b="0" i="0" dirty="0">
                <a:solidFill>
                  <a:srgbClr val="FF7B72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400" b="0" i="0" dirty="0">
                <a:effectLst/>
                <a:latin typeface="Lucida Console" panose="020B0609040504020204" pitchFamily="49" charset="0"/>
              </a:rPr>
              <a:t>Flask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>
                <a:effectLst/>
                <a:latin typeface="Lucida Console" panose="020B0609040504020204" pitchFamily="49" charset="0"/>
              </a:rPr>
              <a:t>app = Flask(__name__)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>
                <a:solidFill>
                  <a:srgbClr val="79C0FF"/>
                </a:solidFill>
                <a:effectLst/>
                <a:latin typeface="Lucida Console" panose="020B0609040504020204" pitchFamily="49" charset="0"/>
              </a:rPr>
              <a:t>@</a:t>
            </a:r>
            <a:r>
              <a:rPr lang="en-US" sz="2400" b="0" i="0" dirty="0" err="1">
                <a:solidFill>
                  <a:srgbClr val="79C0FF"/>
                </a:solidFill>
                <a:effectLst/>
                <a:latin typeface="Lucida Console" panose="020B0609040504020204" pitchFamily="49" charset="0"/>
              </a:rPr>
              <a:t>app.route</a:t>
            </a:r>
            <a:r>
              <a:rPr lang="en-US" sz="2400" b="0" i="0" dirty="0">
                <a:solidFill>
                  <a:srgbClr val="79C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2400" b="0" i="0" dirty="0">
                <a:solidFill>
                  <a:srgbClr val="A5D6FF"/>
                </a:solidFill>
                <a:effectLst/>
                <a:latin typeface="Lucida Console" panose="020B0609040504020204" pitchFamily="49" charset="0"/>
              </a:rPr>
              <a:t>"/"</a:t>
            </a:r>
            <a:r>
              <a:rPr lang="en-US" sz="2400" b="0" i="0" dirty="0">
                <a:solidFill>
                  <a:srgbClr val="79C0FF"/>
                </a:solidFill>
                <a:effectLst/>
                <a:latin typeface="Lucida Console" panose="020B0609040504020204" pitchFamily="49" charset="0"/>
              </a:rPr>
              <a:t>)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>
                <a:solidFill>
                  <a:srgbClr val="FF7B72"/>
                </a:solidFill>
                <a:effectLst/>
                <a:latin typeface="Lucida Console" panose="020B0609040504020204" pitchFamily="49" charset="0"/>
              </a:rPr>
              <a:t>def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400" b="0" i="0" dirty="0" err="1">
                <a:solidFill>
                  <a:srgbClr val="D2A8FF"/>
                </a:solidFill>
                <a:effectLst/>
                <a:latin typeface="Lucida Console" panose="020B0609040504020204" pitchFamily="49" charset="0"/>
              </a:rPr>
              <a:t>hello_world</a:t>
            </a:r>
            <a:r>
              <a:rPr lang="en-US" sz="2400" b="0" i="0" dirty="0">
                <a:effectLst/>
                <a:latin typeface="Lucida Console" panose="020B0609040504020204" pitchFamily="49" charset="0"/>
              </a:rPr>
              <a:t>():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dirty="0">
                <a:solidFill>
                  <a:srgbClr val="C9D1D9"/>
                </a:solidFill>
                <a:latin typeface="Lucida Console" panose="020B0609040504020204" pitchFamily="49" charset="0"/>
              </a:rPr>
              <a:t>    </a:t>
            </a:r>
            <a:r>
              <a:rPr lang="en-US" sz="2400" b="0" i="0" dirty="0">
                <a:solidFill>
                  <a:srgbClr val="FF7B72"/>
                </a:solidFill>
                <a:effectLst/>
                <a:latin typeface="Lucida Console" panose="020B0609040504020204" pitchFamily="49" charset="0"/>
              </a:rPr>
              <a:t>return</a:t>
            </a:r>
            <a:r>
              <a:rPr lang="en-US" sz="2400" b="0" i="0" dirty="0">
                <a:solidFill>
                  <a:srgbClr val="C9D1D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400" b="0" i="0" dirty="0">
                <a:solidFill>
                  <a:srgbClr val="A5D6FF"/>
                </a:solidFill>
                <a:effectLst/>
                <a:latin typeface="Lucida Console" panose="020B0609040504020204" pitchFamily="49" charset="0"/>
              </a:rPr>
              <a:t>"&lt;p&gt;GIST Developers’ Night&lt;/p&gt;”</a:t>
            </a:r>
            <a:endParaRPr lang="en-US" sz="2400" dirty="0">
              <a:solidFill>
                <a:srgbClr val="C9D1D9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endParaRPr lang="en-US" sz="2400" dirty="0">
              <a:solidFill>
                <a:srgbClr val="C9D1D9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400" b="0" i="0" dirty="0" err="1">
                <a:effectLst/>
                <a:latin typeface="Lucida Console" panose="020B0609040504020204" pitchFamily="49" charset="0"/>
              </a:rPr>
              <a:t>app.run</a:t>
            </a:r>
            <a:r>
              <a:rPr lang="en-US" sz="2400" b="0" i="0" dirty="0">
                <a:effectLst/>
                <a:latin typeface="Lucida Console" panose="020B0609040504020204" pitchFamily="49" charset="0"/>
              </a:rPr>
              <a:t>(host=</a:t>
            </a:r>
            <a:r>
              <a:rPr lang="en-US" sz="2400" dirty="0">
                <a:solidFill>
                  <a:srgbClr val="A5D6FF"/>
                </a:solidFill>
                <a:latin typeface="Lucida Console" panose="020B0609040504020204" pitchFamily="49" charset="0"/>
              </a:rPr>
              <a:t>‘</a:t>
            </a:r>
            <a:r>
              <a:rPr lang="en-US" sz="2400" b="0" i="0" dirty="0">
                <a:solidFill>
                  <a:srgbClr val="A5D6FF"/>
                </a:solidFill>
                <a:effectLst/>
                <a:latin typeface="Lucida Console" panose="020B0609040504020204" pitchFamily="49" charset="0"/>
              </a:rPr>
              <a:t>0.0.0.0’</a:t>
            </a:r>
            <a:r>
              <a:rPr lang="en-US" sz="2400" b="0" i="0" dirty="0">
                <a:effectLst/>
                <a:latin typeface="Lucida Console" panose="020B0609040504020204" pitchFamily="49" charset="0"/>
              </a:rPr>
              <a:t>)</a:t>
            </a: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3CED17A-CB37-4441-3EB6-6AFB26144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446" y="232251"/>
            <a:ext cx="2677234" cy="2677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58C5B8-DD10-F4F0-AA0B-284E84252086}"/>
              </a:ext>
            </a:extLst>
          </p:cNvPr>
          <p:cNvSpPr txBox="1"/>
          <p:nvPr/>
        </p:nvSpPr>
        <p:spPr>
          <a:xfrm>
            <a:off x="8160127" y="3028890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000" dirty="0">
                <a:latin typeface="Lucida Console" panose="020B0609040504020204" pitchFamily="49" charset="0"/>
              </a:rPr>
              <a:t>Download Code from Github</a:t>
            </a:r>
          </a:p>
        </p:txBody>
      </p:sp>
    </p:spTree>
    <p:extLst>
      <p:ext uri="{BB962C8B-B14F-4D97-AF65-F5344CB8AC3E}">
        <p14:creationId xmlns:p14="http://schemas.microsoft.com/office/powerpoint/2010/main" val="1093269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시연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웹서버 접속 확인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422661"/>
            <a:ext cx="11326058" cy="48279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2000" b="0" i="0">
                <a:effectLst/>
                <a:latin typeface="Lucida Console" panose="020B0609040504020204" pitchFamily="49" charset="0"/>
              </a:rPr>
              <a:t>$ python </a:t>
            </a:r>
            <a:r>
              <a:rPr lang="en-US" sz="2000" b="0" i="0" err="1">
                <a:effectLst/>
                <a:latin typeface="Lucida Console" panose="020B0609040504020204" pitchFamily="49" charset="0"/>
              </a:rPr>
              <a:t>main.py</a:t>
            </a:r>
            <a:endParaRPr lang="en-US" sz="2000" b="0" i="0">
              <a:solidFill>
                <a:srgbClr val="C9D1D9"/>
              </a:solidFill>
              <a:effectLst/>
              <a:latin typeface="Lucida Console" panose="020B0609040504020204" pitchFamily="49" charset="0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7" name="Picture 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4F9AE2DF-3F2E-9580-0BF9-F0C6701C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59" b="64720"/>
          <a:stretch/>
        </p:blipFill>
        <p:spPr>
          <a:xfrm>
            <a:off x="6890354" y="1929951"/>
            <a:ext cx="4839188" cy="3021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46D1E9-F8DF-FE0A-C058-5FB580A416BF}"/>
              </a:ext>
            </a:extLst>
          </p:cNvPr>
          <p:cNvSpPr txBox="1"/>
          <p:nvPr/>
        </p:nvSpPr>
        <p:spPr>
          <a:xfrm>
            <a:off x="6722533" y="1422661"/>
            <a:ext cx="5007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ko-KR" altLang="en-US" sz="2000" b="0" i="0" err="1">
                <a:effectLst/>
                <a:latin typeface="Lucida Console" panose="020B0609040504020204" pitchFamily="49" charset="0"/>
              </a:rPr>
              <a:t>웹브라우저에서</a:t>
            </a:r>
            <a:r>
              <a:rPr lang="en-US" altLang="ko-KR" sz="2000" b="0" i="0">
                <a:effectLst/>
                <a:latin typeface="Lucida Console" panose="020B0609040504020204" pitchFamily="49" charset="0"/>
              </a:rPr>
              <a:t> 127.0.0.1:5000</a:t>
            </a:r>
            <a:r>
              <a:rPr lang="ko-KR" altLang="en-US" sz="2000" b="0" i="0">
                <a:effectLst/>
                <a:latin typeface="Lucida Console" panose="020B0609040504020204" pitchFamily="49" charset="0"/>
              </a:rPr>
              <a:t> 접속</a:t>
            </a:r>
            <a:endParaRPr lang="en-US" sz="2000" b="0" i="0">
              <a:solidFill>
                <a:srgbClr val="C9D1D9"/>
              </a:solidFill>
              <a:effectLst/>
              <a:latin typeface="Lucida Console" panose="020B0609040504020204" pitchFamily="49" charset="0"/>
            </a:endParaRP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6DDBA73-6CC0-C046-FDD1-35E9CCC03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58" y="2530025"/>
            <a:ext cx="6158935" cy="22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82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060C9-6FBB-8C78-3E14-17592D9CB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4669C-8DC9-1997-D5D5-FC3D38C6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시연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다른 사람에게 공유 하는 방법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816ADD-977F-C5B0-2ECE-21A3F7D01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8885CF29-4135-497D-E788-DF81FF95C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7" name="Picture 6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63D338BE-0D3F-952B-E746-EBD2BE666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188" y="1232693"/>
            <a:ext cx="2224977" cy="437197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165B192-05B0-867A-DDC3-C1207A5AD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+mn-ea"/>
              </a:rPr>
              <a:t>와이파이나 </a:t>
            </a:r>
            <a:r>
              <a:rPr kumimoji="1" lang="ko-KR" altLang="en-US" sz="2000" dirty="0" err="1">
                <a:latin typeface="+mn-ea"/>
              </a:rPr>
              <a:t>핫스팟에</a:t>
            </a:r>
            <a:r>
              <a:rPr kumimoji="1" lang="ko-KR" altLang="en-US" sz="2000" dirty="0">
                <a:latin typeface="+mn-ea"/>
              </a:rPr>
              <a:t> 연결합니다</a:t>
            </a:r>
            <a:r>
              <a:rPr kumimoji="1" lang="en-US" altLang="ko-KR" sz="2000" dirty="0">
                <a:latin typeface="+mn-ea"/>
              </a:rPr>
              <a:t>.</a:t>
            </a: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나의 자신의 </a:t>
            </a:r>
            <a:r>
              <a:rPr kumimoji="1" lang="en-US" altLang="ko-KR" sz="2000" dirty="0">
                <a:latin typeface="+mn-ea"/>
              </a:rPr>
              <a:t>IP </a:t>
            </a:r>
            <a:r>
              <a:rPr kumimoji="1" lang="ko-KR" altLang="en-US" sz="2000" dirty="0">
                <a:latin typeface="+mn-ea"/>
              </a:rPr>
              <a:t>주소를 확인합니다</a:t>
            </a:r>
            <a:r>
              <a:rPr kumimoji="1" lang="en-US" altLang="ko-KR" sz="2000" dirty="0">
                <a:latin typeface="+mn-ea"/>
              </a:rPr>
              <a:t>.</a:t>
            </a: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다른 기기에서 </a:t>
            </a:r>
            <a:r>
              <a:rPr kumimoji="1" lang="en-US" altLang="ko-KR" sz="2000" dirty="0">
                <a:latin typeface="+mn-ea"/>
              </a:rPr>
              <a:t>IP</a:t>
            </a:r>
            <a:r>
              <a:rPr kumimoji="1" lang="ko-KR" altLang="en-US" sz="2000" dirty="0">
                <a:latin typeface="+mn-ea"/>
              </a:rPr>
              <a:t> 주소를 넣어서 접속</a:t>
            </a:r>
            <a:r>
              <a:rPr kumimoji="1" lang="en-US" altLang="ko-KR" sz="2000" dirty="0">
                <a:latin typeface="+mn-ea"/>
              </a:rPr>
              <a:t>!</a:t>
            </a:r>
          </a:p>
          <a:p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더 많은 개발을 해봅시다</a:t>
            </a:r>
            <a:r>
              <a:rPr kumimoji="1" lang="en-US" altLang="ko-KR" sz="2000" dirty="0">
                <a:latin typeface="+mn-ea"/>
              </a:rPr>
              <a:t>!</a:t>
            </a:r>
          </a:p>
          <a:p>
            <a:r>
              <a:rPr kumimoji="1" lang="en-US" altLang="ko-KR" sz="2000" dirty="0" err="1">
                <a:latin typeface="+mn-ea"/>
              </a:rPr>
              <a:t>Termux</a:t>
            </a:r>
            <a:r>
              <a:rPr kumimoji="1" lang="ko-KR" altLang="en-US" sz="2000" dirty="0">
                <a:latin typeface="+mn-ea"/>
              </a:rPr>
              <a:t>는 </a:t>
            </a:r>
            <a:r>
              <a:rPr kumimoji="1" lang="en-US" altLang="ko-KR" sz="2000" dirty="0">
                <a:latin typeface="+mn-ea"/>
              </a:rPr>
              <a:t>C/C++,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NodeJS</a:t>
            </a:r>
            <a:r>
              <a:rPr kumimoji="1" lang="ko-KR" altLang="en-US" sz="2000" dirty="0">
                <a:latin typeface="+mn-ea"/>
              </a:rPr>
              <a:t>로 지원합니다</a:t>
            </a:r>
            <a:r>
              <a:rPr kumimoji="1" lang="en-US" altLang="ko-KR" sz="2000" dirty="0">
                <a:latin typeface="+mn-ea"/>
              </a:rPr>
              <a:t>!</a:t>
            </a:r>
          </a:p>
          <a:p>
            <a:endParaRPr kumimoji="1" lang="en-US" altLang="ko-KR" sz="2000" dirty="0">
              <a:latin typeface="+mn-ea"/>
            </a:endParaRPr>
          </a:p>
        </p:txBody>
      </p:sp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7EAD6A0A-B94D-175D-5420-ECE1AF32C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680" y="1232693"/>
            <a:ext cx="2344916" cy="4359413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B80462CA-53CF-C62B-4D62-32C826B6EE3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711" r="43201"/>
          <a:stretch/>
        </p:blipFill>
        <p:spPr>
          <a:xfrm>
            <a:off x="10244112" y="1232693"/>
            <a:ext cx="1485430" cy="4359413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B914EAB-36EA-85E3-736C-C85012174F65}"/>
              </a:ext>
            </a:extLst>
          </p:cNvPr>
          <p:cNvSpPr/>
          <p:nvPr/>
        </p:nvSpPr>
        <p:spPr>
          <a:xfrm>
            <a:off x="10244110" y="2088293"/>
            <a:ext cx="1485431" cy="5807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8970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44D82-5F1F-87A7-8ED6-AEDB3717C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B9738-D245-9F91-DC97-2071BEA8F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마무리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활용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9262F4-D635-E7AE-27EB-307C2A88C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11DD1833-56E7-175C-DEA9-051F54BC9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5961B4-9A07-E092-70D5-D89AE4299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497" y="374990"/>
            <a:ext cx="4213192" cy="324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droid Auto - 나무위키">
            <a:extLst>
              <a:ext uri="{FF2B5EF4-FFF2-40B4-BE49-F238E27FC236}">
                <a16:creationId xmlns:a16="http://schemas.microsoft.com/office/drawing/2014/main" id="{EF3A55E0-0D3A-E6DF-F9EF-F05447213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061" y="3816021"/>
            <a:ext cx="4232627" cy="2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56C340-749A-C26F-EB96-E8294E2D4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274" y="1833947"/>
            <a:ext cx="3687461" cy="300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이지체크 TS-194N 애플페이 안드로이드 포스기 미니포스 카드단말기 키오스크 테이블오더 POS시스템 LG인터넷 신규사업자">
            <a:extLst>
              <a:ext uri="{FF2B5EF4-FFF2-40B4-BE49-F238E27FC236}">
                <a16:creationId xmlns:a16="http://schemas.microsoft.com/office/drawing/2014/main" id="{24B3DCC5-51F3-E144-DA97-36F027DE7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" t="19611" r="12510" b="6548"/>
          <a:stretch/>
        </p:blipFill>
        <p:spPr bwMode="auto">
          <a:xfrm>
            <a:off x="250688" y="1846303"/>
            <a:ext cx="2788825" cy="315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545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354ED-51F8-88E0-158A-C023F6B14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01AA7-95A1-7E53-10E4-7A521294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마무리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활용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F86CB3-2125-2ADE-46CE-BE6542FF3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6605824F-E7BB-B6DE-0E14-D5FE07277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10242" name="Picture 2" descr="마인크래프트 - 나무위키">
            <a:extLst>
              <a:ext uri="{FF2B5EF4-FFF2-40B4-BE49-F238E27FC236}">
                <a16:creationId xmlns:a16="http://schemas.microsoft.com/office/drawing/2014/main" id="{04FED824-8C69-8A5F-09BB-E7E7A1510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62" y="2165002"/>
            <a:ext cx="4498380" cy="252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Spring Boot] Framework, Spring Boot란">
            <a:extLst>
              <a:ext uri="{FF2B5EF4-FFF2-40B4-BE49-F238E27FC236}">
                <a16:creationId xmlns:a16="http://schemas.microsoft.com/office/drawing/2014/main" id="{FFF81509-D1F1-2E58-76A3-36E49F14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746" y="1158446"/>
            <a:ext cx="4324865" cy="227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Exploring the Fundamentals of Node.js">
            <a:extLst>
              <a:ext uri="{FF2B5EF4-FFF2-40B4-BE49-F238E27FC236}">
                <a16:creationId xmlns:a16="http://schemas.microsoft.com/office/drawing/2014/main" id="{52770754-8C47-5E2E-0C3E-561305174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" t="21052" r="6845" b="21370"/>
          <a:stretch/>
        </p:blipFill>
        <p:spPr bwMode="auto">
          <a:xfrm>
            <a:off x="6066514" y="3417189"/>
            <a:ext cx="5449331" cy="201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701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61676-C63E-EA9A-16E4-2FD77DF6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26A32-3971-89BC-C3AC-3D4DC6F2A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마무리 </a:t>
            </a:r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활용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D28F4C-9263-A3B9-AE85-4E945E489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B74D9A23-6C66-98B8-3A0E-CFB3434B6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pSp>
        <p:nvGrpSpPr>
          <p:cNvPr id="4" name="그룹 11">
            <a:extLst>
              <a:ext uri="{FF2B5EF4-FFF2-40B4-BE49-F238E27FC236}">
                <a16:creationId xmlns:a16="http://schemas.microsoft.com/office/drawing/2014/main" id="{A162AD1A-A96E-AC4D-9109-62D0C40DA553}"/>
              </a:ext>
            </a:extLst>
          </p:cNvPr>
          <p:cNvGrpSpPr/>
          <p:nvPr/>
        </p:nvGrpSpPr>
        <p:grpSpPr>
          <a:xfrm>
            <a:off x="5655464" y="1814823"/>
            <a:ext cx="5935604" cy="3228354"/>
            <a:chOff x="6256396" y="1014521"/>
            <a:chExt cx="5935604" cy="3228354"/>
          </a:xfrm>
        </p:grpSpPr>
        <p:pic>
          <p:nvPicPr>
            <p:cNvPr id="5" name="Picture 16" descr="Docker e Kubernetes: trabalho em conjunto | by Maria Clara Monteiro | Medium">
              <a:extLst>
                <a:ext uri="{FF2B5EF4-FFF2-40B4-BE49-F238E27FC236}">
                  <a16:creationId xmlns:a16="http://schemas.microsoft.com/office/drawing/2014/main" id="{74FFE26F-7F11-1DF9-0B7A-56652A6924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396" y="1014521"/>
              <a:ext cx="5735559" cy="322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10">
              <a:extLst>
                <a:ext uri="{FF2B5EF4-FFF2-40B4-BE49-F238E27FC236}">
                  <a16:creationId xmlns:a16="http://schemas.microsoft.com/office/drawing/2014/main" id="{DA173648-6593-BE7D-B82E-70AD06D04BA3}"/>
                </a:ext>
              </a:extLst>
            </p:cNvPr>
            <p:cNvSpPr/>
            <p:nvPr/>
          </p:nvSpPr>
          <p:spPr>
            <a:xfrm>
              <a:off x="11321145" y="2016295"/>
              <a:ext cx="870855" cy="772625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15057A6-35D7-F224-4DE8-B6AD2411F3B3}"/>
              </a:ext>
            </a:extLst>
          </p:cNvPr>
          <p:cNvGrpSpPr/>
          <p:nvPr/>
        </p:nvGrpSpPr>
        <p:grpSpPr>
          <a:xfrm>
            <a:off x="737962" y="2441207"/>
            <a:ext cx="3893632" cy="1849780"/>
            <a:chOff x="5216782" y="2466351"/>
            <a:chExt cx="5078627" cy="24692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84E4C2-A4D8-B4C9-FA63-C69EAE14ADA6}"/>
                </a:ext>
              </a:extLst>
            </p:cNvPr>
            <p:cNvSpPr/>
            <p:nvPr/>
          </p:nvSpPr>
          <p:spPr>
            <a:xfrm>
              <a:off x="5216782" y="2466351"/>
              <a:ext cx="5078627" cy="2469264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13" name="Picture 10" descr="OpenInfra Foundation Logos - Open Infrastructure Foundation (OpenInfra  Foundation)">
              <a:extLst>
                <a:ext uri="{FF2B5EF4-FFF2-40B4-BE49-F238E27FC236}">
                  <a16:creationId xmlns:a16="http://schemas.microsoft.com/office/drawing/2014/main" id="{7A71C8AA-9983-ABA6-DE2E-2967FD05B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0488" y="2575386"/>
              <a:ext cx="4736832" cy="2288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6" descr="Docker e Kubernetes: trabalho em conjunto | by Maria Clara Monteiro | Medium">
            <a:extLst>
              <a:ext uri="{FF2B5EF4-FFF2-40B4-BE49-F238E27FC236}">
                <a16:creationId xmlns:a16="http://schemas.microsoft.com/office/drawing/2014/main" id="{03753E83-76DB-1459-2381-729D6A908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4" r="48037"/>
          <a:stretch/>
        </p:blipFill>
        <p:spPr bwMode="auto">
          <a:xfrm>
            <a:off x="4831639" y="1751920"/>
            <a:ext cx="679623" cy="32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947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임베디드 시스템과 스마트폰의 차이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C00000"/>
                </a:solidFill>
              </a:rPr>
              <a:t>평가 보드</a:t>
            </a:r>
            <a:r>
              <a:rPr kumimoji="1" lang="ko-KR" altLang="en-US" sz="2000" dirty="0"/>
              <a:t>에서 시스템 설계 및 개발한 시스템을 </a:t>
            </a:r>
            <a:r>
              <a:rPr kumimoji="1" lang="ko-KR" altLang="en-US" sz="2000" dirty="0">
                <a:solidFill>
                  <a:srgbClr val="C00000"/>
                </a:solidFill>
              </a:rPr>
              <a:t>제품으로 만든 것</a:t>
            </a:r>
            <a:r>
              <a:rPr kumimoji="1" lang="ko-KR" altLang="en-US" sz="2000" dirty="0"/>
              <a:t>이 스마트폰</a:t>
            </a:r>
            <a:endParaRPr kumimoji="1" lang="en-US" altLang="ko-KR" sz="2000" dirty="0"/>
          </a:p>
          <a:p>
            <a:r>
              <a:rPr kumimoji="1" lang="ko-KR" altLang="en-US" sz="2000" dirty="0"/>
              <a:t>임베디드 보드와 스마트폰의 </a:t>
            </a:r>
            <a:r>
              <a:rPr kumimoji="1" lang="ko-KR" altLang="en-US" sz="2400" dirty="0">
                <a:solidFill>
                  <a:srgbClr val="C00000"/>
                </a:solidFill>
              </a:rPr>
              <a:t>차이</a:t>
            </a:r>
            <a:r>
              <a:rPr kumimoji="1" lang="ko-KR" altLang="en-US" sz="2000" dirty="0"/>
              <a:t>는 </a:t>
            </a:r>
            <a:r>
              <a:rPr kumimoji="1" lang="ko-KR" altLang="en-US" sz="2000" dirty="0">
                <a:solidFill>
                  <a:srgbClr val="DE3127"/>
                </a:solidFill>
              </a:rPr>
              <a:t>확장성</a:t>
            </a:r>
            <a:r>
              <a:rPr kumimoji="1" lang="ko-KR" altLang="en-US" sz="2000" dirty="0"/>
              <a:t>과 수집 가능한 </a:t>
            </a:r>
            <a:r>
              <a:rPr kumimoji="1" lang="ko-KR" altLang="en-US" sz="2000" dirty="0">
                <a:solidFill>
                  <a:srgbClr val="C00000"/>
                </a:solidFill>
              </a:rPr>
              <a:t>데이터의 종류</a:t>
            </a:r>
            <a:endParaRPr kumimoji="1" lang="en-US" altLang="ko-KR" sz="2000" dirty="0">
              <a:solidFill>
                <a:srgbClr val="C00000"/>
              </a:solidFill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10958BD-D984-5FC9-7101-C74F866D8BDC}"/>
              </a:ext>
            </a:extLst>
          </p:cNvPr>
          <p:cNvGrpSpPr/>
          <p:nvPr/>
        </p:nvGrpSpPr>
        <p:grpSpPr>
          <a:xfrm>
            <a:off x="5392183" y="2558382"/>
            <a:ext cx="6096000" cy="3961275"/>
            <a:chOff x="5260788" y="2120036"/>
            <a:chExt cx="6096000" cy="3961275"/>
          </a:xfrm>
        </p:grpSpPr>
        <p:pic>
          <p:nvPicPr>
            <p:cNvPr id="1026" name="Picture 2" descr="HDK Device image">
              <a:extLst>
                <a:ext uri="{FF2B5EF4-FFF2-40B4-BE49-F238E27FC236}">
                  <a16:creationId xmlns:a16="http://schemas.microsoft.com/office/drawing/2014/main" id="{1DDF27BB-CA70-A7EF-E058-B7B44E933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6808" y="3103917"/>
              <a:ext cx="3159295" cy="2840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FC24FBE-5C18-D96F-B20E-2FE38F6DDD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44"/>
            <a:stretch/>
          </p:blipFill>
          <p:spPr bwMode="auto">
            <a:xfrm>
              <a:off x="8924878" y="3103917"/>
              <a:ext cx="2365889" cy="2977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5DDD214B-734E-7CEB-93D2-A21F5134BA2C}"/>
                </a:ext>
              </a:extLst>
            </p:cNvPr>
            <p:cNvSpPr/>
            <p:nvPr/>
          </p:nvSpPr>
          <p:spPr>
            <a:xfrm rot="16200000">
              <a:off x="8121185" y="-233442"/>
              <a:ext cx="375207" cy="5963961"/>
            </a:xfrm>
            <a:prstGeom prst="rightBrace">
              <a:avLst>
                <a:gd name="adj1" fmla="val 397378"/>
                <a:gd name="adj2" fmla="val 50000"/>
              </a:avLst>
            </a:prstGeom>
            <a:ln w="508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D3558A-2DD1-E2F9-FDAC-6D4DA6290E08}"/>
                </a:ext>
              </a:extLst>
            </p:cNvPr>
            <p:cNvSpPr txBox="1"/>
            <p:nvPr/>
          </p:nvSpPr>
          <p:spPr>
            <a:xfrm>
              <a:off x="5260788" y="2120036"/>
              <a:ext cx="6096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2000" dirty="0"/>
                <a:t>좌</a:t>
              </a:r>
              <a:r>
                <a:rPr kumimoji="1" lang="en-US" altLang="ko-KR" sz="2000" dirty="0"/>
                <a:t>)</a:t>
              </a:r>
              <a:r>
                <a:rPr kumimoji="1" lang="ko-KR" altLang="en-US" sz="2000" dirty="0"/>
                <a:t> </a:t>
              </a:r>
              <a:r>
                <a:rPr kumimoji="1" lang="en-US" altLang="ko-KR" sz="2000" dirty="0"/>
                <a:t>SD865 </a:t>
              </a:r>
              <a:r>
                <a:rPr kumimoji="1" lang="ko-KR" altLang="en-US" sz="2000" dirty="0"/>
                <a:t>개발 보드</a:t>
              </a:r>
              <a:r>
                <a:rPr kumimoji="1" lang="en-US" altLang="ko-KR" sz="2000" dirty="0"/>
                <a:t>, </a:t>
              </a:r>
              <a:r>
                <a:rPr kumimoji="1" lang="ko-KR" altLang="en-US" sz="2000" dirty="0"/>
                <a:t>우</a:t>
              </a:r>
              <a:r>
                <a:rPr kumimoji="1" lang="en-US" altLang="ko-KR" sz="2000" dirty="0"/>
                <a:t>)</a:t>
              </a:r>
              <a:r>
                <a:rPr kumimoji="1" lang="ko-KR" altLang="en-US" sz="2000" dirty="0"/>
                <a:t> </a:t>
              </a:r>
              <a:r>
                <a:rPr kumimoji="1" lang="en-US" altLang="ko-KR" sz="2000" dirty="0"/>
                <a:t>SD865</a:t>
              </a:r>
              <a:r>
                <a:rPr kumimoji="1" lang="ko-KR" altLang="en-US" sz="2000" dirty="0"/>
                <a:t>가 탑재된 갤럭시 </a:t>
              </a:r>
              <a:r>
                <a:rPr kumimoji="1" lang="en-US" altLang="ko-KR" sz="2000" dirty="0"/>
                <a:t>S20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85964EE-7259-057B-F39F-E2078CB8A90D}"/>
              </a:ext>
            </a:extLst>
          </p:cNvPr>
          <p:cNvSpPr txBox="1"/>
          <p:nvPr/>
        </p:nvSpPr>
        <p:spPr>
          <a:xfrm>
            <a:off x="1088302" y="2550932"/>
            <a:ext cx="3619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000" dirty="0"/>
              <a:t>엔비디아의 </a:t>
            </a:r>
            <a:r>
              <a:rPr kumimoji="1" lang="ko-KR" altLang="en-US" sz="2000" dirty="0" err="1"/>
              <a:t>젯슨</a:t>
            </a:r>
            <a:r>
              <a:rPr kumimoji="1" lang="ko-KR" altLang="en-US" sz="2000" dirty="0"/>
              <a:t> 나노</a:t>
            </a:r>
            <a:endParaRPr kumimoji="1" lang="en-US" altLang="ko-KR" sz="2000" dirty="0"/>
          </a:p>
        </p:txBody>
      </p:sp>
      <p:pic>
        <p:nvPicPr>
          <p:cNvPr id="20" name="Picture 19" descr="A green circuit board with many different ports&#10;&#10;Description automatically generated">
            <a:extLst>
              <a:ext uri="{FF2B5EF4-FFF2-40B4-BE49-F238E27FC236}">
                <a16:creationId xmlns:a16="http://schemas.microsoft.com/office/drawing/2014/main" id="{D2DD5F5B-BFB9-9244-3F26-0B6F6026BF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7" t="4255" r="6039" b="8585"/>
          <a:stretch/>
        </p:blipFill>
        <p:spPr>
          <a:xfrm>
            <a:off x="713159" y="3118817"/>
            <a:ext cx="4315394" cy="284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49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2B3458-2DAE-6318-BB79-2B92950AA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97D26-3792-CDB9-2890-63FF747C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스마트폰 </a:t>
            </a:r>
            <a:r>
              <a:rPr kumimoji="1" lang="en-US" altLang="ko-KR" sz="2800" b="1" dirty="0"/>
              <a:t>vs AWS </a:t>
            </a:r>
            <a:r>
              <a:rPr kumimoji="1" lang="ko-KR" altLang="en-US" sz="2800" b="1" dirty="0"/>
              <a:t>클라우드 서비스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86A3A9-C1F3-3342-DF40-9C04D2C6B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76C6D4C3-2F6E-6E4A-0F50-1C7EA4B63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2FE4DB2-12BF-8C65-3B6A-5AF1A61E2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+mn-ea"/>
              </a:rPr>
              <a:t>졸업 프로젝트로 노트북과 서버를 구축하고자 하였지만</a:t>
            </a:r>
            <a:r>
              <a:rPr kumimoji="1" lang="en-US" altLang="ko-KR" sz="2000" dirty="0">
                <a:latin typeface="+mn-ea"/>
              </a:rPr>
              <a:t>…</a:t>
            </a: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ko-KR" altLang="en-US" sz="2000" dirty="0">
                <a:latin typeface="+mn-ea"/>
              </a:rPr>
              <a:t>프로젝트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예산</a:t>
            </a:r>
            <a:r>
              <a:rPr kumimoji="1" lang="ko-KR" altLang="en-US" sz="2000" dirty="0">
                <a:latin typeface="+mn-ea"/>
              </a:rPr>
              <a:t>이 너무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부족</a:t>
            </a:r>
            <a:r>
              <a:rPr kumimoji="1" lang="ko-KR" altLang="en-US" sz="2000" dirty="0">
                <a:latin typeface="+mn-ea"/>
              </a:rPr>
              <a:t>한 문제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(</a:t>
            </a:r>
            <a:r>
              <a:rPr kumimoji="1" lang="ko-KR" altLang="en-US" sz="2000" dirty="0">
                <a:latin typeface="+mn-ea"/>
              </a:rPr>
              <a:t> 모든 시스템 합쳐서 </a:t>
            </a:r>
            <a:r>
              <a:rPr kumimoji="1" lang="en-US" altLang="ko-KR" sz="2000" dirty="0">
                <a:latin typeface="+mn-ea"/>
              </a:rPr>
              <a:t>80</a:t>
            </a:r>
            <a:r>
              <a:rPr kumimoji="1" lang="ko-KR" altLang="en-US" sz="2000" dirty="0">
                <a:latin typeface="+mn-ea"/>
              </a:rPr>
              <a:t> 만원 </a:t>
            </a:r>
            <a:r>
              <a:rPr kumimoji="1" lang="en-US" altLang="ko-KR" sz="2000" dirty="0">
                <a:latin typeface="+mn-ea"/>
              </a:rPr>
              <a:t>)</a:t>
            </a:r>
          </a:p>
          <a:p>
            <a:pPr lvl="1"/>
            <a:endParaRPr kumimoji="1" lang="en-US" altLang="ko-KR" sz="1600" dirty="0">
              <a:latin typeface="+mn-ea"/>
            </a:endParaRPr>
          </a:p>
          <a:p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기술력 부재</a:t>
            </a:r>
            <a:r>
              <a:rPr kumimoji="1" lang="ko-KR" altLang="en-US" sz="2000" dirty="0">
                <a:latin typeface="+mn-ea"/>
              </a:rPr>
              <a:t>로 인한 어려움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ko-KR" altLang="en-US" sz="2000" dirty="0">
                <a:latin typeface="+mn-ea"/>
              </a:rPr>
              <a:t>컴퓨터 공학이다 보니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전자 계열은</a:t>
            </a:r>
            <a:r>
              <a:rPr kumimoji="1" lang="en-US" altLang="ko-KR" sz="2000" dirty="0">
                <a:latin typeface="+mn-ea"/>
              </a:rPr>
              <a:t>…</a:t>
            </a:r>
          </a:p>
          <a:p>
            <a:pPr lvl="1"/>
            <a:r>
              <a:rPr kumimoji="1" lang="en-US" altLang="ko-KR" sz="2000" dirty="0">
                <a:latin typeface="+mn-ea"/>
              </a:rPr>
              <a:t>5</a:t>
            </a:r>
            <a:r>
              <a:rPr kumimoji="1" lang="ko-KR" altLang="en-US" sz="2000" dirty="0">
                <a:latin typeface="+mn-ea"/>
              </a:rPr>
              <a:t> 시간 이상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배터리 지속성</a:t>
            </a:r>
            <a:r>
              <a:rPr kumimoji="1" lang="ko-KR" altLang="en-US" sz="2000" dirty="0">
                <a:latin typeface="+mn-ea"/>
              </a:rPr>
              <a:t>과 </a:t>
            </a:r>
            <a:r>
              <a:rPr kumimoji="1" lang="ko-KR" altLang="en-US" sz="2000" dirty="0">
                <a:solidFill>
                  <a:srgbClr val="C00000"/>
                </a:solidFill>
                <a:latin typeface="+mn-ea"/>
              </a:rPr>
              <a:t>가격</a:t>
            </a:r>
            <a:r>
              <a:rPr kumimoji="1" lang="ko-KR" altLang="en-US" sz="2000" dirty="0">
                <a:latin typeface="+mn-ea"/>
              </a:rPr>
              <a:t>이 중요</a:t>
            </a:r>
            <a:r>
              <a:rPr kumimoji="1" lang="en-US" altLang="ko-KR" sz="2000" dirty="0">
                <a:latin typeface="+mn-ea"/>
              </a:rPr>
              <a:t>…</a:t>
            </a:r>
          </a:p>
          <a:p>
            <a:pPr marL="0" indent="0">
              <a:buNone/>
            </a:pPr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20</a:t>
            </a:r>
            <a:r>
              <a:rPr kumimoji="1" lang="ko-KR" altLang="en-US" sz="2000" dirty="0">
                <a:latin typeface="+mn-ea"/>
              </a:rPr>
              <a:t>만원 이하의 임베디드 보드로 스마트폰이 최적</a:t>
            </a:r>
            <a:r>
              <a:rPr kumimoji="1" lang="en-US" altLang="ko-KR" sz="2000" dirty="0">
                <a:latin typeface="+mn-ea"/>
              </a:rPr>
              <a:t>!</a:t>
            </a:r>
          </a:p>
        </p:txBody>
      </p: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E13C1A4D-47B4-6C0F-B877-10AFCB2513C7}"/>
              </a:ext>
            </a:extLst>
          </p:cNvPr>
          <p:cNvGrpSpPr>
            <a:grpSpLocks/>
          </p:cNvGrpSpPr>
          <p:nvPr/>
        </p:nvGrpSpPr>
        <p:grpSpPr>
          <a:xfrm>
            <a:off x="6919830" y="2765801"/>
            <a:ext cx="4809712" cy="3428868"/>
            <a:chOff x="9294320" y="3803605"/>
            <a:chExt cx="7409918" cy="507116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76452A79-70AE-128A-5584-C35DD05F9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4320" y="3803605"/>
              <a:ext cx="7409918" cy="5071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3564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지금 까지의 이야기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pic>
        <p:nvPicPr>
          <p:cNvPr id="12" name="그림 11" descr="장난감, 만화 영화, 애니메이션, 텍스트이(가) 표시된 사진&#10;&#10;자동 생성된 설명">
            <a:extLst>
              <a:ext uri="{FF2B5EF4-FFF2-40B4-BE49-F238E27FC236}">
                <a16:creationId xmlns:a16="http://schemas.microsoft.com/office/drawing/2014/main" id="{8103F8A3-662C-A01B-B5C0-834EE53C9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940" y="1066384"/>
            <a:ext cx="5182702" cy="5182702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F029141-3144-46A0-1948-3E9AF367D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>
                <a:latin typeface="Lucida Console" panose="020B0609040504020204" pitchFamily="49" charset="0"/>
              </a:rPr>
              <a:t>$ 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멋진 스마트폰의 재활용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!</a:t>
            </a:r>
          </a:p>
          <a:p>
            <a:pPr marL="0" indent="0">
              <a:buNone/>
            </a:pPr>
            <a:endParaRPr kumimoji="1" lang="en-US" altLang="ko-KR" sz="20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Lucida Console" panose="020B0609040504020204" pitchFamily="49" charset="0"/>
              </a:rPr>
              <a:t>$ 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모두에게 희망이 잔뜩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 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가득한 시스템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!</a:t>
            </a:r>
          </a:p>
          <a:p>
            <a:pPr marL="0" indent="0">
              <a:buNone/>
            </a:pPr>
            <a:endParaRPr kumimoji="1" lang="en-US" altLang="ko-KR" sz="20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Lucida Console" panose="020B0609040504020204" pitchFamily="49" charset="0"/>
              </a:rPr>
              <a:t>$ 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무궁무진한 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Kubernetes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로의 확장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!</a:t>
            </a:r>
          </a:p>
          <a:p>
            <a:pPr marL="0" indent="0">
              <a:buNone/>
            </a:pPr>
            <a:endParaRPr kumimoji="1" lang="en-US" altLang="ko-KR" sz="20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Lucida Console" panose="020B0609040504020204" pitchFamily="49" charset="0"/>
              </a:rPr>
              <a:t>$ </a:t>
            </a:r>
            <a:r>
              <a:rPr kumimoji="1" lang="ko-KR" altLang="en-US" sz="2000" dirty="0">
                <a:latin typeface="Lucida Console" panose="020B0609040504020204" pitchFamily="49" charset="0"/>
              </a:rPr>
              <a:t>여러분의 많은 도전과 성장을 응원합니다</a:t>
            </a:r>
            <a:r>
              <a:rPr kumimoji="1" lang="en-US" altLang="ko-KR" sz="2000" dirty="0">
                <a:latin typeface="Lucida Console" panose="020B060904050402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52225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0F3F6-BF59-0B72-186A-F53997A80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29E38-36C2-697A-A825-677048DA6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en-US" altLang="en-US" sz="2800" b="1" dirty="0"/>
              <a:t>No! Raspberry PI, YESSSSSS Your Phone!!!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80AFA7-FAA5-3557-FCB2-97367AAF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74DCF7D4-3F49-E504-084F-C13BD6ED5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D87762-5E95-F438-527D-32B6CE8C6CB0}"/>
              </a:ext>
            </a:extLst>
          </p:cNvPr>
          <p:cNvSpPr txBox="1"/>
          <p:nvPr/>
        </p:nvSpPr>
        <p:spPr>
          <a:xfrm>
            <a:off x="5368337" y="2767278"/>
            <a:ext cx="60980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z="8000" b="1" dirty="0"/>
              <a:t>VS</a:t>
            </a:r>
            <a:endParaRPr lang="en-KR" sz="8000" dirty="0"/>
          </a:p>
        </p:txBody>
      </p:sp>
      <p:pic>
        <p:nvPicPr>
          <p:cNvPr id="13314" name="Picture 2" descr="RASPBERRY PI PICO W - Raspberry-pi - SBC, Raspberry Pi Pico W, RP2040">
            <a:extLst>
              <a:ext uri="{FF2B5EF4-FFF2-40B4-BE49-F238E27FC236}">
                <a16:creationId xmlns:a16="http://schemas.microsoft.com/office/drawing/2014/main" id="{6A8C8B96-E41D-BFF5-DEA7-7CCCA99B9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559" y="1921474"/>
            <a:ext cx="4797557" cy="30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G Gram SuperSlim review: A tiny laptop with a big display | PCWorld">
            <a:extLst>
              <a:ext uri="{FF2B5EF4-FFF2-40B4-BE49-F238E27FC236}">
                <a16:creationId xmlns:a16="http://schemas.microsoft.com/office/drawing/2014/main" id="{79DCEC25-6B65-D9BB-33C2-A2144C4DB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91" y="1921474"/>
            <a:ext cx="4522575" cy="30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5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BC84C-C60A-4230-AC82-5D8CC000E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5B6FBF1-BD25-DED8-E3F5-499E4CA5E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0ABC45C3-FA36-149A-6EA0-1C26D3EB6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EFAFF4-04C8-CD9C-D050-F6F6A5EC31E1}"/>
              </a:ext>
            </a:extLst>
          </p:cNvPr>
          <p:cNvSpPr txBox="1"/>
          <p:nvPr/>
        </p:nvSpPr>
        <p:spPr>
          <a:xfrm>
            <a:off x="1585431" y="2413394"/>
            <a:ext cx="9021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마지막 요약</a:t>
            </a:r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endParaRPr lang="ko-KR" altLang="en-US" sz="3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980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8FC30-810E-99DE-15C9-1C3A2C3BF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CFE09-0883-56A7-3D82-2A63E7A4D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40000"/>
          </a:xfrm>
        </p:spPr>
        <p:txBody>
          <a:bodyPr>
            <a:normAutofit/>
          </a:bodyPr>
          <a:lstStyle/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안드로이드는 리눅스인가요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2A70F4-32A0-8129-8409-ACADC33F3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2E1FF49C-8712-161F-CB20-A34269C9A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52385F5D-5B08-3473-749E-A2BBF487EF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F79BFB46-4688-C3F8-08B6-C816A7528A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1543DC-8BC6-AC70-11A9-7548C5F3FBFD}"/>
              </a:ext>
            </a:extLst>
          </p:cNvPr>
          <p:cNvSpPr txBox="1">
            <a:spLocks/>
          </p:cNvSpPr>
          <p:nvPr/>
        </p:nvSpPr>
        <p:spPr>
          <a:xfrm>
            <a:off x="403485" y="2145090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기능을 추가한다면 안드로이드가 우분투가 될까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E15B541-DF4A-2EA3-77C2-27D39D04CE9E}"/>
              </a:ext>
            </a:extLst>
          </p:cNvPr>
          <p:cNvSpPr txBox="1">
            <a:spLocks/>
          </p:cNvSpPr>
          <p:nvPr/>
        </p:nvSpPr>
        <p:spPr>
          <a:xfrm>
            <a:off x="403485" y="3804083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en-US" altLang="ko-KR" sz="2800" b="1" dirty="0" err="1">
                <a:latin typeface="+mn-ea"/>
                <a:ea typeface="+mn-ea"/>
              </a:rPr>
              <a:t>Termux</a:t>
            </a:r>
            <a:r>
              <a:rPr kumimoji="1" lang="ko-KR" altLang="en-US" sz="2800" b="1" dirty="0">
                <a:latin typeface="+mn-ea"/>
                <a:ea typeface="+mn-ea"/>
              </a:rPr>
              <a:t>로 어디까지 가능할까요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085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EECF5-67F1-886B-F745-DD5B3114B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A50F3-3903-D091-7FD3-4BF3879E9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40000"/>
          </a:xfrm>
        </p:spPr>
        <p:txBody>
          <a:bodyPr>
            <a:normAutofit/>
          </a:bodyPr>
          <a:lstStyle/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안드로이드는 리눅스인가요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F31092-FA31-9753-34FB-C9B9F7FB3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8F2D27B6-F7B9-E0A9-D76C-A6C23EEC4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DBC0772E-C2B2-4BEF-718A-8C9D14DDFC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35AFBB9C-4DEE-4DD7-2FC5-6DE26E227F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C33F42A-8263-B0B7-5C7A-21234FE53751}"/>
              </a:ext>
            </a:extLst>
          </p:cNvPr>
          <p:cNvSpPr txBox="1">
            <a:spLocks/>
          </p:cNvSpPr>
          <p:nvPr/>
        </p:nvSpPr>
        <p:spPr>
          <a:xfrm>
            <a:off x="403485" y="2145090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기능을 추가한다면 안드로이드가 우분투가 될까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67B3AA6-8D60-278A-F855-AC93B26EDFD3}"/>
              </a:ext>
            </a:extLst>
          </p:cNvPr>
          <p:cNvSpPr txBox="1">
            <a:spLocks/>
          </p:cNvSpPr>
          <p:nvPr/>
        </p:nvSpPr>
        <p:spPr>
          <a:xfrm>
            <a:off x="403485" y="3804083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en-US" altLang="ko-KR" sz="2800" b="1" dirty="0" err="1">
                <a:latin typeface="+mn-ea"/>
                <a:ea typeface="+mn-ea"/>
              </a:rPr>
              <a:t>Termux</a:t>
            </a:r>
            <a:r>
              <a:rPr kumimoji="1" lang="ko-KR" altLang="en-US" sz="2800" b="1" dirty="0">
                <a:latin typeface="+mn-ea"/>
                <a:ea typeface="+mn-ea"/>
              </a:rPr>
              <a:t>로 어디까지 가능할까요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996DFAE-31E6-6C40-F350-168F4948A7B3}"/>
              </a:ext>
            </a:extLst>
          </p:cNvPr>
          <p:cNvSpPr txBox="1">
            <a:spLocks/>
          </p:cNvSpPr>
          <p:nvPr/>
        </p:nvSpPr>
        <p:spPr>
          <a:xfrm>
            <a:off x="865941" y="1095478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000" dirty="0">
                <a:latin typeface="+mn-ea"/>
                <a:ea typeface="+mn-ea"/>
              </a:rPr>
              <a:t>A. </a:t>
            </a:r>
            <a:r>
              <a:rPr kumimoji="1" lang="ko-KR" altLang="en-US" sz="2000" dirty="0">
                <a:latin typeface="+mn-ea"/>
                <a:ea typeface="+mn-ea"/>
              </a:rPr>
              <a:t>안드로이드는 리눅스 기반으로 만들어졌습니다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  <a:endParaRPr kumimoji="1" lang="ko-Kore-KR" altLang="en-US" sz="20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6685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9B820-0DDF-29B0-6A8A-5EC80A25E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AB4A7-FF1E-F1BC-444B-4D471EF36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40000"/>
          </a:xfrm>
        </p:spPr>
        <p:txBody>
          <a:bodyPr>
            <a:normAutofit/>
          </a:bodyPr>
          <a:lstStyle/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안드로이드는 리눅스인가요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9B11BD-6E69-6588-ABEB-32488CF8C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34552A33-B1E8-C67C-6A00-A0CF2D75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54E662B9-E690-CAE5-C8B1-AE632A7188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6121CD28-0DA8-B4B8-618B-8BC558101F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9CF6596-D433-54C1-62A1-3C373EFB985F}"/>
              </a:ext>
            </a:extLst>
          </p:cNvPr>
          <p:cNvSpPr txBox="1">
            <a:spLocks/>
          </p:cNvSpPr>
          <p:nvPr/>
        </p:nvSpPr>
        <p:spPr>
          <a:xfrm>
            <a:off x="403485" y="2145090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기능을 추가한다면 안드로이드가 우분투가 될까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26DF3F0-B823-76AA-B307-0B1E34221130}"/>
              </a:ext>
            </a:extLst>
          </p:cNvPr>
          <p:cNvSpPr txBox="1">
            <a:spLocks/>
          </p:cNvSpPr>
          <p:nvPr/>
        </p:nvSpPr>
        <p:spPr>
          <a:xfrm>
            <a:off x="403485" y="3804083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en-US" altLang="ko-KR" sz="2800" b="1" dirty="0" err="1">
                <a:latin typeface="+mn-ea"/>
                <a:ea typeface="+mn-ea"/>
              </a:rPr>
              <a:t>Termux</a:t>
            </a:r>
            <a:r>
              <a:rPr kumimoji="1" lang="ko-KR" altLang="en-US" sz="2800" b="1" dirty="0">
                <a:latin typeface="+mn-ea"/>
                <a:ea typeface="+mn-ea"/>
              </a:rPr>
              <a:t>로 어디까지 가능할까요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4511B52-1037-D987-52F0-50D9F59D0C50}"/>
              </a:ext>
            </a:extLst>
          </p:cNvPr>
          <p:cNvSpPr txBox="1">
            <a:spLocks/>
          </p:cNvSpPr>
          <p:nvPr/>
        </p:nvSpPr>
        <p:spPr>
          <a:xfrm>
            <a:off x="865941" y="1095478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000" dirty="0">
                <a:latin typeface="+mn-ea"/>
                <a:ea typeface="+mn-ea"/>
              </a:rPr>
              <a:t>A. </a:t>
            </a:r>
            <a:r>
              <a:rPr kumimoji="1" lang="ko-KR" altLang="en-US" sz="2000" dirty="0">
                <a:latin typeface="+mn-ea"/>
                <a:ea typeface="+mn-ea"/>
              </a:rPr>
              <a:t>안드로이드는 리눅스 기반으로 만들어졌습니다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  <a:endParaRPr kumimoji="1" lang="ko-Kore-KR" altLang="en-US" sz="2000">
              <a:latin typeface="+mn-ea"/>
              <a:ea typeface="+mn-ea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0BE8F83-24BA-B38F-DF1A-7235D56ABAA6}"/>
              </a:ext>
            </a:extLst>
          </p:cNvPr>
          <p:cNvSpPr txBox="1">
            <a:spLocks/>
          </p:cNvSpPr>
          <p:nvPr/>
        </p:nvSpPr>
        <p:spPr>
          <a:xfrm>
            <a:off x="865941" y="2707552"/>
            <a:ext cx="11326059" cy="90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AutoNum type="alphaUcPeriod"/>
            </a:pPr>
            <a:r>
              <a:rPr kumimoji="1" lang="ko-KR" altLang="en-US" sz="2000" dirty="0">
                <a:latin typeface="+mn-ea"/>
                <a:ea typeface="+mn-ea"/>
              </a:rPr>
              <a:t>네</a:t>
            </a:r>
            <a:r>
              <a:rPr kumimoji="1" lang="en-US" altLang="ko-KR" sz="2000" dirty="0">
                <a:latin typeface="+mn-ea"/>
                <a:ea typeface="+mn-ea"/>
              </a:rPr>
              <a:t>!,</a:t>
            </a:r>
            <a:r>
              <a:rPr kumimoji="1" lang="ko-KR" altLang="en-US" sz="2000" dirty="0">
                <a:latin typeface="+mn-ea"/>
                <a:ea typeface="+mn-ea"/>
              </a:rPr>
              <a:t> 리눅스 커널부터 기반으로 해서 만들 수 있습니다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  <a:br>
              <a:rPr kumimoji="1" lang="en-US" altLang="ko-KR" sz="2000" dirty="0">
                <a:latin typeface="+mn-ea"/>
                <a:ea typeface="+mn-ea"/>
              </a:rPr>
            </a:br>
            <a:r>
              <a:rPr kumimoji="1" lang="ko-KR" altLang="en-US" sz="2000" dirty="0">
                <a:latin typeface="+mn-ea"/>
                <a:ea typeface="+mn-ea"/>
              </a:rPr>
              <a:t>누군가가 만든 프로젝트가 이미 있습니다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56559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A3034-E6E6-2CB2-0DCF-21604F7D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0921B-7E9D-440A-179F-4AB04823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40000"/>
          </a:xfrm>
        </p:spPr>
        <p:txBody>
          <a:bodyPr>
            <a:normAutofit/>
          </a:bodyPr>
          <a:lstStyle/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안드로이드는 리눅스인가요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65B72A-BFC5-D2F2-E413-F7A755A82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B4E63346-7A77-5C2E-77A0-3ED59F7D7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FE1ECC12-F4CB-77B6-90DC-57D5715C80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86FAE5C7-FD85-D6D9-0820-2948D18FB4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>
              <a:latin typeface="+mn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2239C0C-E5CA-3ADA-E1CD-5E619B884E7B}"/>
              </a:ext>
            </a:extLst>
          </p:cNvPr>
          <p:cNvSpPr txBox="1">
            <a:spLocks/>
          </p:cNvSpPr>
          <p:nvPr/>
        </p:nvSpPr>
        <p:spPr>
          <a:xfrm>
            <a:off x="403485" y="2145090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ko-KR" altLang="en-US" sz="2800" b="1" dirty="0">
                <a:latin typeface="+mn-ea"/>
                <a:ea typeface="+mn-ea"/>
              </a:rPr>
              <a:t>기능을 추가한다면 안드로이드가 우분투가 될까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D8968F2-1E90-EFAD-DABF-FBC5663D3183}"/>
              </a:ext>
            </a:extLst>
          </p:cNvPr>
          <p:cNvSpPr txBox="1">
            <a:spLocks/>
          </p:cNvSpPr>
          <p:nvPr/>
        </p:nvSpPr>
        <p:spPr>
          <a:xfrm>
            <a:off x="403485" y="3804083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b="1" dirty="0">
                <a:latin typeface="+mn-ea"/>
                <a:ea typeface="+mn-ea"/>
              </a:rPr>
              <a:t>Q. </a:t>
            </a:r>
            <a:r>
              <a:rPr kumimoji="1" lang="en-US" altLang="ko-KR" sz="2800" b="1" dirty="0" err="1">
                <a:latin typeface="+mn-ea"/>
                <a:ea typeface="+mn-ea"/>
              </a:rPr>
              <a:t>Termux</a:t>
            </a:r>
            <a:r>
              <a:rPr kumimoji="1" lang="ko-KR" altLang="en-US" sz="2800" b="1" dirty="0">
                <a:latin typeface="+mn-ea"/>
                <a:ea typeface="+mn-ea"/>
              </a:rPr>
              <a:t>로 어디까지 가능할까요</a:t>
            </a:r>
            <a:r>
              <a:rPr kumimoji="1" lang="en-US" altLang="ko-KR" sz="2800" b="1" dirty="0">
                <a:latin typeface="+mn-ea"/>
                <a:ea typeface="+mn-ea"/>
              </a:rPr>
              <a:t>?</a:t>
            </a:r>
            <a:endParaRPr kumimoji="1" lang="ko-Kore-KR" altLang="en-US" sz="2800" b="1" dirty="0">
              <a:latin typeface="+mn-ea"/>
              <a:ea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E34A802-1A78-79F4-7B2B-0E0FE57D0A9E}"/>
              </a:ext>
            </a:extLst>
          </p:cNvPr>
          <p:cNvSpPr txBox="1">
            <a:spLocks/>
          </p:cNvSpPr>
          <p:nvPr/>
        </p:nvSpPr>
        <p:spPr>
          <a:xfrm>
            <a:off x="865941" y="1095478"/>
            <a:ext cx="1132605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000" dirty="0">
                <a:latin typeface="+mn-ea"/>
                <a:ea typeface="+mn-ea"/>
              </a:rPr>
              <a:t>A. </a:t>
            </a:r>
            <a:r>
              <a:rPr kumimoji="1" lang="ko-KR" altLang="en-US" sz="2000" dirty="0">
                <a:latin typeface="+mn-ea"/>
                <a:ea typeface="+mn-ea"/>
              </a:rPr>
              <a:t>안드로이드는 리눅스 기반으로 만들어졌습니다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  <a:endParaRPr kumimoji="1" lang="ko-Kore-KR" altLang="en-US" sz="2000">
              <a:latin typeface="+mn-ea"/>
              <a:ea typeface="+mn-ea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51C1906-B106-59DB-0E6A-CE30874A5B05}"/>
              </a:ext>
            </a:extLst>
          </p:cNvPr>
          <p:cNvSpPr txBox="1">
            <a:spLocks/>
          </p:cNvSpPr>
          <p:nvPr/>
        </p:nvSpPr>
        <p:spPr>
          <a:xfrm>
            <a:off x="865941" y="2707552"/>
            <a:ext cx="11326059" cy="902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AutoNum type="alphaUcPeriod"/>
            </a:pPr>
            <a:r>
              <a:rPr kumimoji="1" lang="ko-KR" altLang="en-US" sz="2000" dirty="0">
                <a:latin typeface="+mn-ea"/>
                <a:ea typeface="+mn-ea"/>
              </a:rPr>
              <a:t>네</a:t>
            </a:r>
            <a:r>
              <a:rPr kumimoji="1" lang="en-US" altLang="ko-KR" sz="2000" dirty="0">
                <a:latin typeface="+mn-ea"/>
                <a:ea typeface="+mn-ea"/>
              </a:rPr>
              <a:t>!,</a:t>
            </a:r>
            <a:r>
              <a:rPr kumimoji="1" lang="ko-KR" altLang="en-US" sz="2000" dirty="0">
                <a:latin typeface="+mn-ea"/>
                <a:ea typeface="+mn-ea"/>
              </a:rPr>
              <a:t> 리눅스 커널부터 기반으로 해서 만들 수 있습니다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  <a:br>
              <a:rPr kumimoji="1" lang="en-US" altLang="ko-KR" sz="2000" dirty="0">
                <a:latin typeface="+mn-ea"/>
                <a:ea typeface="+mn-ea"/>
              </a:rPr>
            </a:br>
            <a:r>
              <a:rPr kumimoji="1" lang="ko-KR" altLang="en-US" sz="2000" dirty="0">
                <a:latin typeface="+mn-ea"/>
                <a:ea typeface="+mn-ea"/>
              </a:rPr>
              <a:t>누군가가 만든 프로젝트가 이미 있습니다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EB54180-9ABD-8D14-1976-463E55ABD71D}"/>
              </a:ext>
            </a:extLst>
          </p:cNvPr>
          <p:cNvSpPr txBox="1">
            <a:spLocks/>
          </p:cNvSpPr>
          <p:nvPr/>
        </p:nvSpPr>
        <p:spPr>
          <a:xfrm>
            <a:off x="865940" y="4346812"/>
            <a:ext cx="11326059" cy="966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en-US" sz="2000" dirty="0">
                <a:latin typeface="+mn-ea"/>
                <a:ea typeface="+mn-ea"/>
              </a:rPr>
              <a:t>A.  ADB </a:t>
            </a:r>
            <a:r>
              <a:rPr kumimoji="1" lang="ko-KR" altLang="en-US" sz="2000" dirty="0">
                <a:latin typeface="+mn-ea"/>
                <a:ea typeface="+mn-ea"/>
              </a:rPr>
              <a:t>는 시스템 자원까지 가능합니다</a:t>
            </a:r>
            <a:r>
              <a:rPr kumimoji="1" lang="en-US" altLang="ko-KR" sz="20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00000"/>
              </a:lnSpc>
            </a:pPr>
            <a:r>
              <a:rPr kumimoji="1" lang="en-US" altLang="ko-KR" sz="2000" dirty="0">
                <a:latin typeface="+mn-ea"/>
                <a:ea typeface="+mn-ea"/>
              </a:rPr>
              <a:t>    </a:t>
            </a:r>
            <a:r>
              <a:rPr kumimoji="1" lang="en-US" altLang="ko-KR" sz="2000" dirty="0" err="1">
                <a:latin typeface="+mn-ea"/>
                <a:ea typeface="+mn-ea"/>
              </a:rPr>
              <a:t>Termux</a:t>
            </a:r>
            <a:r>
              <a:rPr kumimoji="1" lang="ko-KR" altLang="en-US" sz="2000" dirty="0">
                <a:latin typeface="+mn-ea"/>
                <a:ea typeface="+mn-ea"/>
              </a:rPr>
              <a:t>는 시스템을 건들지 않는다면 무엇이든</a:t>
            </a:r>
            <a:r>
              <a:rPr kumimoji="1" lang="en-US" altLang="ko-KR" sz="2000" dirty="0">
                <a:latin typeface="+mn-ea"/>
                <a:ea typeface="+mn-ea"/>
              </a:rPr>
              <a:t>!</a:t>
            </a:r>
            <a:endParaRPr kumimoji="1" lang="ko-Kore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5613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7F883-CB6F-11A6-631D-6AAAAF34B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B91F808-C482-6A96-B57D-70D20DFFE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F9C66009-7BE4-1670-F844-1CFF79182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619FE3-9E75-92FA-B37D-03CC1EDA12D4}"/>
              </a:ext>
            </a:extLst>
          </p:cNvPr>
          <p:cNvSpPr txBox="1"/>
          <p:nvPr/>
        </p:nvSpPr>
        <p:spPr>
          <a:xfrm>
            <a:off x="1585431" y="2413394"/>
            <a:ext cx="9021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r>
              <a:rPr kumimoji="1" lang="ko-KR" altLang="en-US" sz="5400" b="1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스마트폰의 세상으로 </a:t>
            </a:r>
            <a:r>
              <a:rPr kumimoji="1" lang="en-US" altLang="ko-KR" sz="36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!!</a:t>
            </a:r>
            <a:endParaRPr lang="ko-KR" altLang="en-US" sz="3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379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DFAB23-92B1-5555-6631-B54A83033ABC}"/>
              </a:ext>
            </a:extLst>
          </p:cNvPr>
          <p:cNvSpPr txBox="1"/>
          <p:nvPr/>
        </p:nvSpPr>
        <p:spPr>
          <a:xfrm>
            <a:off x="4721264" y="209092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감사합니다</a:t>
            </a:r>
            <a:endParaRPr lang="en-US" altLang="ko-KR" sz="40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1D389-D38A-42CA-F6F9-C133DEC5AC9E}"/>
              </a:ext>
            </a:extLst>
          </p:cNvPr>
          <p:cNvSpPr txBox="1"/>
          <p:nvPr/>
        </p:nvSpPr>
        <p:spPr>
          <a:xfrm>
            <a:off x="335752" y="4871230"/>
            <a:ext cx="8307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+mn-ea"/>
              </a:rPr>
              <a:t>발표자료와 예제 코드는 아래의 </a:t>
            </a:r>
            <a:r>
              <a:rPr kumimoji="1" lang="ko-KR" altLang="en-US" sz="2000" dirty="0" err="1">
                <a:latin typeface="+mn-ea"/>
              </a:rPr>
              <a:t>깃허브</a:t>
            </a:r>
            <a:r>
              <a:rPr kumimoji="1" lang="ko-KR" altLang="en-US" sz="2000" dirty="0">
                <a:latin typeface="+mn-ea"/>
              </a:rPr>
              <a:t> 저장소에서 확인이 가능합니다</a:t>
            </a:r>
            <a:r>
              <a:rPr kumimoji="1" lang="en-US" altLang="ko-KR" sz="2000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kumimoji="1" lang="en-US" altLang="ko-KR" sz="2000" dirty="0">
                <a:latin typeface="+mn-ea"/>
              </a:rPr>
              <a:t>    https://</a:t>
            </a:r>
            <a:r>
              <a:rPr kumimoji="1" lang="en-US" altLang="ko-KR" sz="2000" dirty="0" err="1">
                <a:latin typeface="+mn-ea"/>
              </a:rPr>
              <a:t>github.com</a:t>
            </a:r>
            <a:r>
              <a:rPr kumimoji="1" lang="en-US" altLang="ko-KR" sz="2000" dirty="0">
                <a:latin typeface="+mn-ea"/>
              </a:rPr>
              <a:t>/</a:t>
            </a:r>
            <a:r>
              <a:rPr kumimoji="1" lang="en-US" altLang="ko-KR" sz="2000" dirty="0" err="1">
                <a:latin typeface="+mn-ea"/>
              </a:rPr>
              <a:t>Piorosen</a:t>
            </a:r>
            <a:r>
              <a:rPr kumimoji="1" lang="en-US" altLang="ko-KR" sz="2000" dirty="0">
                <a:latin typeface="+mn-ea"/>
              </a:rPr>
              <a:t>/2024-GIST-Developers-Night</a:t>
            </a: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Email : </a:t>
            </a:r>
            <a:r>
              <a:rPr kumimoji="1" lang="en-US" altLang="ko-KR" sz="2000" dirty="0">
                <a:latin typeface="+mn-ea"/>
                <a:hlinkClick r:id="rId4"/>
              </a:rPr>
              <a:t>chacha@udon.party</a:t>
            </a:r>
            <a:endParaRPr kumimoji="1" lang="en-US" altLang="ko-KR" sz="2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1D337F-2769-424D-374E-34076564188C}"/>
              </a:ext>
            </a:extLst>
          </p:cNvPr>
          <p:cNvSpPr txBox="1"/>
          <p:nvPr/>
        </p:nvSpPr>
        <p:spPr>
          <a:xfrm>
            <a:off x="4981751" y="2798806"/>
            <a:ext cx="22284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+mn-ea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383927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406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21DB8-9E3B-3B95-66FC-92BE02DD4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C8FBB-0ECE-C4D0-D2AA-B7490C83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en-US" altLang="en-US" sz="2800" b="1" dirty="0"/>
              <a:t>No! Raspberry PI, YESSSSSS Your Phone!!!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97A018-6F3A-B7FF-9928-C90F4995C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DBBC7A8C-B3F0-EC03-A442-352597520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F7C59D-66BE-A079-5FE5-E73D79266D28}"/>
              </a:ext>
            </a:extLst>
          </p:cNvPr>
          <p:cNvSpPr txBox="1"/>
          <p:nvPr/>
        </p:nvSpPr>
        <p:spPr>
          <a:xfrm>
            <a:off x="5292812" y="2767280"/>
            <a:ext cx="60980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z="8000" b="1" dirty="0"/>
              <a:t>VS</a:t>
            </a:r>
            <a:endParaRPr lang="en-KR" sz="8000" dirty="0"/>
          </a:p>
        </p:txBody>
      </p:sp>
      <p:pic>
        <p:nvPicPr>
          <p:cNvPr id="7" name="Picture 6" descr="A computer motherboard with black tape&#10;&#10;Description automatically generated">
            <a:extLst>
              <a:ext uri="{FF2B5EF4-FFF2-40B4-BE49-F238E27FC236}">
                <a16:creationId xmlns:a16="http://schemas.microsoft.com/office/drawing/2014/main" id="{48FA235C-DE15-F635-F0F8-D6BF80813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687" y="3280302"/>
            <a:ext cx="3653481" cy="2740111"/>
          </a:xfrm>
          <a:prstGeom prst="rect">
            <a:avLst/>
          </a:prstGeom>
        </p:spPr>
      </p:pic>
      <p:pic>
        <p:nvPicPr>
          <p:cNvPr id="10" name="Picture 9" descr="A computer screen with a yellow box on it&#10;&#10;Description automatically generated">
            <a:extLst>
              <a:ext uri="{FF2B5EF4-FFF2-40B4-BE49-F238E27FC236}">
                <a16:creationId xmlns:a16="http://schemas.microsoft.com/office/drawing/2014/main" id="{D7642E9F-EDCC-3106-378E-936968C510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3693"/>
          <a:stretch/>
        </p:blipFill>
        <p:spPr>
          <a:xfrm>
            <a:off x="1350086" y="1188776"/>
            <a:ext cx="3653480" cy="2090892"/>
          </a:xfrm>
          <a:prstGeom prst="rect">
            <a:avLst/>
          </a:prstGeom>
        </p:spPr>
      </p:pic>
      <p:pic>
        <p:nvPicPr>
          <p:cNvPr id="12" name="Picture 2" descr="RASPBERRY PI PICO W - Raspberry-pi - SBC, Raspberry Pi Pico W, RP2040">
            <a:extLst>
              <a:ext uri="{FF2B5EF4-FFF2-40B4-BE49-F238E27FC236}">
                <a16:creationId xmlns:a16="http://schemas.microsoft.com/office/drawing/2014/main" id="{45B5DECE-CCB2-00E3-586A-0C0EB1DC1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559" y="1921474"/>
            <a:ext cx="4797557" cy="30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35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51F37-84CB-AE7D-0583-2F06D2627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1CD7B-4A2C-AF6D-8923-F497CFF7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en-US" altLang="en-US" sz="2800" b="1" dirty="0"/>
              <a:t>No! Raspberry PI, YESSSSSS Your Phone!!!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BA5B8D-3CD4-27DE-AA4A-1526D2FD9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5C25D9E4-ECC6-ADAA-5E48-DD29CEC3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BB3386-7694-2344-29B5-93F32CF47352}"/>
              </a:ext>
            </a:extLst>
          </p:cNvPr>
          <p:cNvSpPr txBox="1"/>
          <p:nvPr/>
        </p:nvSpPr>
        <p:spPr>
          <a:xfrm>
            <a:off x="4704835" y="2741753"/>
            <a:ext cx="60980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z="8000" b="1" dirty="0"/>
              <a:t>VS</a:t>
            </a:r>
            <a:endParaRPr lang="en-KR" sz="8000" dirty="0"/>
          </a:p>
        </p:txBody>
      </p:sp>
      <p:pic>
        <p:nvPicPr>
          <p:cNvPr id="7" name="Picture 6" descr="A computer with wires and cables&#10;&#10;Description automatically generated with medium confidence">
            <a:extLst>
              <a:ext uri="{FF2B5EF4-FFF2-40B4-BE49-F238E27FC236}">
                <a16:creationId xmlns:a16="http://schemas.microsoft.com/office/drawing/2014/main" id="{EA067783-F6DC-B114-E77E-425811628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229" y="3609335"/>
            <a:ext cx="3137930" cy="2353448"/>
          </a:xfrm>
          <a:prstGeom prst="rect">
            <a:avLst/>
          </a:prstGeom>
        </p:spPr>
      </p:pic>
      <p:pic>
        <p:nvPicPr>
          <p:cNvPr id="11" name="Picture 10" descr="A computer with a keyboard and wires on a table&#10;&#10;Description automatically generated">
            <a:extLst>
              <a:ext uri="{FF2B5EF4-FFF2-40B4-BE49-F238E27FC236}">
                <a16:creationId xmlns:a16="http://schemas.microsoft.com/office/drawing/2014/main" id="{575178FE-F54A-66C0-6700-F08DF7D7EE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461" t="15362" r="7345" b="20564"/>
          <a:stretch/>
        </p:blipFill>
        <p:spPr>
          <a:xfrm>
            <a:off x="1220230" y="1246407"/>
            <a:ext cx="3137929" cy="2332661"/>
          </a:xfrm>
          <a:prstGeom prst="rect">
            <a:avLst/>
          </a:prstGeom>
        </p:spPr>
      </p:pic>
      <p:pic>
        <p:nvPicPr>
          <p:cNvPr id="12" name="Picture 2" descr="RASPBERRY PI PICO W - Raspberry-pi - SBC, Raspberry Pi Pico W, RP2040">
            <a:extLst>
              <a:ext uri="{FF2B5EF4-FFF2-40B4-BE49-F238E27FC236}">
                <a16:creationId xmlns:a16="http://schemas.microsoft.com/office/drawing/2014/main" id="{0D7794F1-81FE-3CF6-866A-6C08110D1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012" y="1921475"/>
            <a:ext cx="4797557" cy="30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992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108F8-C878-F2C8-E1A9-5572EFAAF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2F3F8-A40A-52CE-304E-55803CCAC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en-US" altLang="en-US" sz="2800" b="1" dirty="0"/>
              <a:t>No! Raspberry PI, YESSSSSS Your Phone!!!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672ECA-76CF-9EE7-A670-35A50745D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39F0899D-CF9E-67BC-9370-03E0CF513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3431A5-F052-32DD-B509-1721BE16CC31}"/>
              </a:ext>
            </a:extLst>
          </p:cNvPr>
          <p:cNvSpPr txBox="1"/>
          <p:nvPr/>
        </p:nvSpPr>
        <p:spPr>
          <a:xfrm>
            <a:off x="2739256" y="2837992"/>
            <a:ext cx="60980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dirty="0"/>
              <a:t>=</a:t>
            </a:r>
            <a:endParaRPr lang="en-KR" sz="8000" dirty="0"/>
          </a:p>
        </p:txBody>
      </p:sp>
      <p:pic>
        <p:nvPicPr>
          <p:cNvPr id="4" name="Picture 4" descr="[갤럭시 S24 울트라] Official Introduction Film | 삼성전자">
            <a:extLst>
              <a:ext uri="{FF2B5EF4-FFF2-40B4-BE49-F238E27FC236}">
                <a16:creationId xmlns:a16="http://schemas.microsoft.com/office/drawing/2014/main" id="{69600933-B01C-6EBF-D3BD-508C0B04A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545" y="2196073"/>
            <a:ext cx="4239740" cy="238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arge black machine with a monitor and a monitor on top&#10;&#10;Description automatically generated">
            <a:extLst>
              <a:ext uri="{FF2B5EF4-FFF2-40B4-BE49-F238E27FC236}">
                <a16:creationId xmlns:a16="http://schemas.microsoft.com/office/drawing/2014/main" id="{FB981865-5621-575F-E4C8-18686D417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06790" y="2231812"/>
            <a:ext cx="3192504" cy="2394378"/>
          </a:xfrm>
          <a:prstGeom prst="rect">
            <a:avLst/>
          </a:prstGeom>
        </p:spPr>
      </p:pic>
      <p:pic>
        <p:nvPicPr>
          <p:cNvPr id="9" name="Picture 2" descr="RASPBERRY PI PICO W - Raspberry-pi - SBC, Raspberry Pi Pico W, RP2040">
            <a:extLst>
              <a:ext uri="{FF2B5EF4-FFF2-40B4-BE49-F238E27FC236}">
                <a16:creationId xmlns:a16="http://schemas.microsoft.com/office/drawing/2014/main" id="{2CFA92A3-77AA-85F1-FBE2-E0A575AB0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795" y="2360140"/>
            <a:ext cx="3401548" cy="213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CFA2D0-01CD-13AC-B4FC-BA94C8D9BEC7}"/>
              </a:ext>
            </a:extLst>
          </p:cNvPr>
          <p:cNvSpPr txBox="1"/>
          <p:nvPr/>
        </p:nvSpPr>
        <p:spPr>
          <a:xfrm>
            <a:off x="7719285" y="2767281"/>
            <a:ext cx="60980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dirty="0"/>
              <a:t>=</a:t>
            </a:r>
            <a:endParaRPr lang="en-KR" sz="8000" dirty="0"/>
          </a:p>
        </p:txBody>
      </p:sp>
    </p:spTree>
    <p:extLst>
      <p:ext uri="{BB962C8B-B14F-4D97-AF65-F5344CB8AC3E}">
        <p14:creationId xmlns:p14="http://schemas.microsoft.com/office/powerpoint/2010/main" val="2582274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6353-B2E1-2CBE-A387-459987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5" y="486096"/>
            <a:ext cx="11326059" cy="528425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컨텐츠 목차</a:t>
            </a:r>
            <a:endParaRPr kumimoji="1" lang="ko-Kore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6FAA32-2892-B496-5A0D-FE5BFE14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2" y="6249086"/>
            <a:ext cx="2051232" cy="20594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CC23CE-EC39-80FC-8DF9-8B81CB459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4" y="1253331"/>
            <a:ext cx="11326058" cy="482798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스마트폰 너는 누구냐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</a:t>
            </a: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스마트폰과 일반 컴퓨터가 어떤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차이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가 있을까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스마트폰에서 리눅스 운영체제를 사용할 수 없을까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얼마나 스마트폰이 효율적일까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</a:p>
          <a:p>
            <a:pPr lvl="1"/>
            <a:endParaRPr kumimoji="1" lang="ko-KR" altLang="en-US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시연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) 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스마트폰에서 </a:t>
            </a:r>
            <a:r>
              <a:rPr kumimoji="1" lang="en-US" altLang="ko-KR" sz="2000" dirty="0">
                <a:solidFill>
                  <a:srgbClr val="DE3127"/>
                </a:solidFill>
                <a:latin typeface="+mn-ea"/>
              </a:rPr>
              <a:t>Python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서버 구축해보자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!</a:t>
            </a:r>
            <a:endParaRPr kumimoji="1" lang="ko-KR" altLang="en-US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안드로이드 운영체제에서 </a:t>
            </a:r>
            <a:r>
              <a:rPr kumimoji="1" lang="en-US" altLang="ko-KR" sz="2000" dirty="0" err="1">
                <a:solidFill>
                  <a:srgbClr val="DE3127"/>
                </a:solidFill>
                <a:latin typeface="+mn-ea"/>
              </a:rPr>
              <a:t>Termux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란 앱을 통해 개발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어디에 </a:t>
            </a:r>
            <a:r>
              <a:rPr kumimoji="1" lang="ko-KR" altLang="en-US" sz="2000" dirty="0">
                <a:solidFill>
                  <a:srgbClr val="DE3127"/>
                </a:solidFill>
                <a:latin typeface="+mn-ea"/>
              </a:rPr>
              <a:t>활용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이 가능할까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  <a:endParaRPr kumimoji="1" lang="ko-KR" altLang="en-US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스프링 부트나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NodeJS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서버</a:t>
            </a:r>
            <a:endParaRPr kumimoji="1" lang="en-US" altLang="ko-KR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나아가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Docker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와 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Kubernetes</a:t>
            </a:r>
            <a:r>
              <a:rPr kumimoji="1" lang="ko-KR" altLang="en-US" sz="2000" dirty="0" err="1">
                <a:solidFill>
                  <a:schemeClr val="tx1">
                    <a:lumMod val="95000"/>
                  </a:schemeClr>
                </a:solidFill>
                <a:latin typeface="+mn-ea"/>
              </a:rPr>
              <a:t>를</a:t>
            </a:r>
            <a:r>
              <a:rPr kumimoji="1" lang="ko-KR" altLang="en-US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 도입이 가능하지 않을까</a:t>
            </a:r>
            <a:r>
              <a:rPr kumimoji="1" lang="en-US" altLang="ko-KR" sz="2000" dirty="0">
                <a:solidFill>
                  <a:schemeClr val="tx1">
                    <a:lumMod val="95000"/>
                  </a:schemeClr>
                </a:solidFill>
                <a:latin typeface="+mn-ea"/>
              </a:rPr>
              <a:t>?</a:t>
            </a:r>
            <a:endParaRPr kumimoji="1" lang="ko-KR" altLang="en-US" sz="2000" dirty="0">
              <a:solidFill>
                <a:schemeClr val="tx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그림 2" descr="텍스트, 그래픽 디자인, 디자인, 그래픽이(가) 표시된 사진&#10;&#10;자동 생성된 설명">
            <a:extLst>
              <a:ext uri="{FF2B5EF4-FFF2-40B4-BE49-F238E27FC236}">
                <a16:creationId xmlns:a16="http://schemas.microsoft.com/office/drawing/2014/main" id="{C7851DD6-D42E-7A42-5EA6-1A8FA64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4" y="6194669"/>
            <a:ext cx="250904" cy="2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39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5081</TotalTime>
  <Words>3310</Words>
  <Application>Microsoft Macintosh PowerPoint</Application>
  <PresentationFormat>Widescreen</PresentationFormat>
  <Paragraphs>456</Paragraphs>
  <Slides>57</Slides>
  <Notes>55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Lucida Console</vt:lpstr>
      <vt:lpstr>Aptos Display</vt:lpstr>
      <vt:lpstr>Aptos Narrow</vt:lpstr>
      <vt:lpstr>Aptos</vt:lpstr>
      <vt:lpstr>Arial</vt:lpstr>
      <vt:lpstr>Helvetica Neue</vt:lpstr>
      <vt:lpstr>Apple SD Gothic Neo</vt:lpstr>
      <vt:lpstr>Office 테마</vt:lpstr>
      <vt:lpstr>PowerPoint Presentation</vt:lpstr>
      <vt:lpstr>발표자 소개 - 차주형(JooHyoung Cha)</vt:lpstr>
      <vt:lpstr>PowerPoint Presentation</vt:lpstr>
      <vt:lpstr>No! Raspberry PI, YESSSSSS Your Phone!!!</vt:lpstr>
      <vt:lpstr>No! Raspberry PI, YESSSSSS Your Phone!!!</vt:lpstr>
      <vt:lpstr>No! Raspberry PI, YESSSSSS Your Phone!!!</vt:lpstr>
      <vt:lpstr>No! Raspberry PI, YESSSSSS Your Phone!!!</vt:lpstr>
      <vt:lpstr>No! Raspberry PI, YESSSSSS Your Phone!!!</vt:lpstr>
      <vt:lpstr>컨텐츠 목차</vt:lpstr>
      <vt:lpstr>세션 목표</vt:lpstr>
      <vt:lpstr>세션 목표</vt:lpstr>
      <vt:lpstr>세션 목표</vt:lpstr>
      <vt:lpstr>세션 목표</vt:lpstr>
      <vt:lpstr>세션 목표</vt:lpstr>
      <vt:lpstr>사전 지식</vt:lpstr>
      <vt:lpstr>다루지 않는 내용</vt:lpstr>
      <vt:lpstr>PowerPoint Presentation</vt:lpstr>
      <vt:lpstr>어떤 차이가 있을까?</vt:lpstr>
      <vt:lpstr>스마트폰은 무엇인가?</vt:lpstr>
      <vt:lpstr>스마트폰은 무엇인가?</vt:lpstr>
      <vt:lpstr>스마트폰은 무엇인가?</vt:lpstr>
      <vt:lpstr>PowerPoint Presentation</vt:lpstr>
      <vt:lpstr>PowerPoint Presentation</vt:lpstr>
      <vt:lpstr>왜? 스마트폰으로 접근하게 되었는가?</vt:lpstr>
      <vt:lpstr>매우 가격대비 효율적인 시스템</vt:lpstr>
      <vt:lpstr>스마트폰의 개발 영역확장!! </vt:lpstr>
      <vt:lpstr>스마트폰의 개발 영역확장!! </vt:lpstr>
      <vt:lpstr>스마트폰에서 우분투(리눅스)를 사용할 수 없을까?</vt:lpstr>
      <vt:lpstr>스마트폰에서 우분투(리눅스)를 사용할 수 없을까?</vt:lpstr>
      <vt:lpstr>스마트폰에서 우분투(리눅스)를 사용할 수 없을까?</vt:lpstr>
      <vt:lpstr>PowerPoint Presentation</vt:lpstr>
      <vt:lpstr>안드로이드는 경량화와 보안을 위해 기능이 삭제 되었다!</vt:lpstr>
      <vt:lpstr>안드로이드는 경량화와 보안을 위해 기능이 삭제 되었다!</vt:lpstr>
      <vt:lpstr>원한다면 기능을 추가 및 확장 할 수 있다.</vt:lpstr>
      <vt:lpstr>기능을 최대한 추가한 앱은 없나요?</vt:lpstr>
      <vt:lpstr>기능을 최대한 추가한 앱은 없나요?</vt:lpstr>
      <vt:lpstr>PowerPoint Presentation</vt:lpstr>
      <vt:lpstr>시연 순서</vt:lpstr>
      <vt:lpstr>시연 - 안드로이드 폰으로 서버 구축</vt:lpstr>
      <vt:lpstr>시연 - Python 개발 환경 구축</vt:lpstr>
      <vt:lpstr>시연 - Python 웹서버 구축</vt:lpstr>
      <vt:lpstr>시연 - 웹서버 접속 확인</vt:lpstr>
      <vt:lpstr>시연 - 다른 사람에게 공유 하는 방법</vt:lpstr>
      <vt:lpstr>마무리 - 활용</vt:lpstr>
      <vt:lpstr>마무리 - 활용</vt:lpstr>
      <vt:lpstr>마무리 - 활용</vt:lpstr>
      <vt:lpstr>임베디드 시스템과 스마트폰의 차이</vt:lpstr>
      <vt:lpstr>스마트폰 vs AWS 클라우드 서비스</vt:lpstr>
      <vt:lpstr>지금 까지의 이야기</vt:lpstr>
      <vt:lpstr>PowerPoint Presentation</vt:lpstr>
      <vt:lpstr>Q. 안드로이드는 리눅스인가요?</vt:lpstr>
      <vt:lpstr>Q. 안드로이드는 리눅스인가요?</vt:lpstr>
      <vt:lpstr>Q. 안드로이드는 리눅스인가요?</vt:lpstr>
      <vt:lpstr>Q. 안드로이드는 리눅스인가요?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이정우</dc:creator>
  <cp:lastModifiedBy>AK</cp:lastModifiedBy>
  <cp:revision>1249</cp:revision>
  <cp:lastPrinted>2024-09-22T07:01:38Z</cp:lastPrinted>
  <dcterms:created xsi:type="dcterms:W3CDTF">2024-08-08T14:05:26Z</dcterms:created>
  <dcterms:modified xsi:type="dcterms:W3CDTF">2024-09-22T08:59:19Z</dcterms:modified>
</cp:coreProperties>
</file>